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4" r:id="rId2"/>
    <p:sldId id="304" r:id="rId3"/>
    <p:sldId id="278" r:id="rId4"/>
    <p:sldId id="295" r:id="rId5"/>
    <p:sldId id="280" r:id="rId6"/>
    <p:sldId id="300" r:id="rId7"/>
    <p:sldId id="301" r:id="rId8"/>
    <p:sldId id="299" r:id="rId9"/>
    <p:sldId id="302" r:id="rId10"/>
    <p:sldId id="287" r:id="rId11"/>
    <p:sldId id="289" r:id="rId12"/>
    <p:sldId id="285" r:id="rId13"/>
  </p:sldIdLst>
  <p:sldSz cx="9144000" cy="6858000" type="screen4x3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85">
          <p15:clr>
            <a:srgbClr val="A4A3A4"/>
          </p15:clr>
        </p15:guide>
        <p15:guide id="3" orient="horz" pos="726">
          <p15:clr>
            <a:srgbClr val="A4A3A4"/>
          </p15:clr>
        </p15:guide>
        <p15:guide id="4" orient="horz" pos="3615">
          <p15:clr>
            <a:srgbClr val="A4A3A4"/>
          </p15:clr>
        </p15:guide>
        <p15:guide id="5" orient="horz" pos="3774">
          <p15:clr>
            <a:srgbClr val="A4A3A4"/>
          </p15:clr>
        </p15:guide>
        <p15:guide id="6" orient="horz" pos="3933">
          <p15:clr>
            <a:srgbClr val="A4A3A4"/>
          </p15:clr>
        </p15:guide>
        <p15:guide id="7" orient="horz" pos="4161">
          <p15:clr>
            <a:srgbClr val="A4A3A4"/>
          </p15:clr>
        </p15:guide>
        <p15:guide id="8" orient="horz" pos="225">
          <p15:clr>
            <a:srgbClr val="A4A3A4"/>
          </p15:clr>
        </p15:guide>
        <p15:guide id="9" pos="2880">
          <p15:clr>
            <a:srgbClr val="A4A3A4"/>
          </p15:clr>
        </p15:guide>
        <p15:guide id="10" pos="226">
          <p15:clr>
            <a:srgbClr val="A4A3A4"/>
          </p15:clr>
        </p15:guide>
        <p15:guide id="11" pos="458">
          <p15:clr>
            <a:srgbClr val="A4A3A4"/>
          </p15:clr>
        </p15:guide>
        <p15:guide id="12" pos="636">
          <p15:clr>
            <a:srgbClr val="A4A3A4"/>
          </p15:clr>
        </p15:guide>
        <p15:guide id="13" pos="1815">
          <p15:clr>
            <a:srgbClr val="A4A3A4"/>
          </p15:clr>
        </p15:guide>
        <p15:guide id="14" pos="4671">
          <p15:clr>
            <a:srgbClr val="A4A3A4"/>
          </p15:clr>
        </p15:guide>
        <p15:guide id="15" pos="5172">
          <p15:clr>
            <a:srgbClr val="A4A3A4"/>
          </p15:clr>
        </p15:guide>
        <p15:guide id="16" pos="55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5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194"/>
    <a:srgbClr val="373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82509" autoAdjust="0"/>
  </p:normalViewPr>
  <p:slideViewPr>
    <p:cSldViewPr snapToGrid="0">
      <p:cViewPr varScale="1">
        <p:scale>
          <a:sx n="56" d="100"/>
          <a:sy n="56" d="100"/>
        </p:scale>
        <p:origin x="1604" y="28"/>
      </p:cViewPr>
      <p:guideLst>
        <p:guide orient="horz" pos="2160"/>
        <p:guide orient="horz" pos="885"/>
        <p:guide orient="horz" pos="726"/>
        <p:guide orient="horz" pos="3615"/>
        <p:guide orient="horz" pos="3774"/>
        <p:guide orient="horz" pos="3933"/>
        <p:guide orient="horz" pos="4161"/>
        <p:guide orient="horz" pos="225"/>
        <p:guide pos="2880"/>
        <p:guide pos="226"/>
        <p:guide pos="458"/>
        <p:guide pos="636"/>
        <p:guide pos="1815"/>
        <p:guide pos="4671"/>
        <p:guide pos="5172"/>
        <p:guide pos="55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-3582" y="-102"/>
      </p:cViewPr>
      <p:guideLst>
        <p:guide orient="horz" pos="310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76893-541C-43E1-9A15-AD223CC53CD1}" type="datetimeFigureOut">
              <a:rPr lang="fi-FI" smtClean="0"/>
              <a:pPr/>
              <a:t>16.11.2018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Nordic-Estonian consumer education working group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4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B9700-DB32-42F9-9E24-C9AC9E92AA9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657910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86946-BBF3-4ABC-A2AC-91910C28BDB6}" type="datetimeFigureOut">
              <a:rPr lang="en-US" smtClean="0"/>
              <a:pPr/>
              <a:t>11/16/2018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Nordic-Estonian consumer education working group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4C1EC-EAB9-4CEE-AC3E-0F0EAA32D50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620016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sz="12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DE8FE-B186-694A-BD64-1BFB3C0CE8BC}" type="slidenum">
              <a:rPr lang="fi-FI" smtClean="0"/>
              <a:t>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Nordic-Estonian consumer education working group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1439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4C1EC-EAB9-4CEE-AC3E-0F0EAA32D503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Nordic-Estonian consumer education working group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0881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ian kuvan paikkamerkki 1">
            <a:extLst>
              <a:ext uri="{FF2B5EF4-FFF2-40B4-BE49-F238E27FC236}">
                <a16:creationId xmlns:a16="http://schemas.microsoft.com/office/drawing/2014/main" id="{788B7BC9-78C6-4534-A596-B7A0705FAE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Huomautusten paikkamerkki 2">
            <a:extLst>
              <a:ext uri="{FF2B5EF4-FFF2-40B4-BE49-F238E27FC236}">
                <a16:creationId xmlns:a16="http://schemas.microsoft.com/office/drawing/2014/main" id="{98AB8791-E38F-4319-B6FA-9732C309CB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 dirty="0"/>
          </a:p>
        </p:txBody>
      </p:sp>
      <p:sp>
        <p:nvSpPr>
          <p:cNvPr id="35844" name="Dian numeron paikkamerkki 3">
            <a:extLst>
              <a:ext uri="{FF2B5EF4-FFF2-40B4-BE49-F238E27FC236}">
                <a16:creationId xmlns:a16="http://schemas.microsoft.com/office/drawing/2014/main" id="{8BF71D47-6086-4D7D-BD4E-54CD54972A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F15571-FB53-4728-AC7A-41EAB5ABEC6E}" type="slidenum">
              <a:rPr lang="fi-FI" altLang="fi-FI" smtClean="0"/>
              <a:pPr>
                <a:spcBef>
                  <a:spcPct val="0"/>
                </a:spcBef>
              </a:pPr>
              <a:t>8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01901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Nordic-Estonian consumer education working group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A4C1EC-EAB9-4CEE-AC3E-0F0EAA32D503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5271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Nordic-Estonian consumer education working group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A4C1EC-EAB9-4CEE-AC3E-0F0EAA32D503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87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410259"/>
            <a:ext cx="5718511" cy="153883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 spc="-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Esityksen otsikko</a:t>
            </a:r>
            <a:br>
              <a:rPr lang="en-US"/>
            </a:br>
            <a:r>
              <a:rPr lang="en-US"/>
              <a:t>Kolmellekin </a:t>
            </a:r>
            <a:br>
              <a:rPr lang="en-US"/>
            </a:br>
            <a:r>
              <a:rPr lang="en-US"/>
              <a:t>Riville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5112000"/>
            <a:ext cx="5726007" cy="29649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Titteli Etunimi Sukunimi</a:t>
            </a:r>
            <a:endParaRPr lang="en-US" dirty="0"/>
          </a:p>
        </p:txBody>
      </p:sp>
      <p:sp>
        <p:nvSpPr>
          <p:cNvPr id="12" name="Päivämäärän paikkamerkki 11"/>
          <p:cNvSpPr>
            <a:spLocks noGrp="1"/>
          </p:cNvSpPr>
          <p:nvPr>
            <p:ph type="dt" sz="half" idx="10"/>
          </p:nvPr>
        </p:nvSpPr>
        <p:spPr>
          <a:xfrm>
            <a:off x="360000" y="5380465"/>
            <a:ext cx="1080000" cy="361950"/>
          </a:xfr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</a:defRPr>
            </a:lvl1pPr>
          </a:lstStyle>
          <a:p>
            <a:fld id="{6BF30365-44C5-496F-867E-86A785B159A2}" type="datetime1">
              <a:rPr lang="fi-FI" smtClean="0"/>
              <a:pPr/>
              <a:t>16.11.2018</a:t>
            </a:fld>
            <a:endParaRPr lang="en-US"/>
          </a:p>
        </p:txBody>
      </p:sp>
      <p:sp>
        <p:nvSpPr>
          <p:cNvPr id="7" name="TextBox 10"/>
          <p:cNvSpPr txBox="1"/>
          <p:nvPr userDrawn="1"/>
        </p:nvSpPr>
        <p:spPr>
          <a:xfrm>
            <a:off x="7382657" y="5973581"/>
            <a:ext cx="1366682" cy="6694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3200" b="1" u="none">
                <a:solidFill>
                  <a:schemeClr val="bg2"/>
                </a:solidFill>
              </a:rPr>
              <a:t>kkv.fi</a:t>
            </a:r>
            <a:endParaRPr lang="fi-FI" sz="3200" b="1" u="none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elkkä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0365-44C5-496F-867E-86A785B159A2}" type="datetime1">
              <a:rPr lang="fi-FI" smtClean="0"/>
              <a:pPr/>
              <a:t>16.11.2018</a:t>
            </a:fld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76A6C3-B7D4-46CA-B591-53665D1E4B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/>
              <a:t>Esityksen</a:t>
            </a:r>
            <a:r>
              <a:rPr lang="en-US" dirty="0"/>
              <a:t> otsikko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0000" y="3740046"/>
            <a:ext cx="5294339" cy="816966"/>
          </a:xfrm>
        </p:spPr>
        <p:txBody>
          <a:bodyPr>
            <a:normAutofit/>
          </a:bodyPr>
          <a:lstStyle>
            <a:lvl1pPr>
              <a:defRPr sz="2800" spc="-7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5" name="TextBox 10"/>
          <p:cNvSpPr txBox="1"/>
          <p:nvPr userDrawn="1"/>
        </p:nvSpPr>
        <p:spPr>
          <a:xfrm>
            <a:off x="7382657" y="5973581"/>
            <a:ext cx="1366682" cy="6694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3200" b="1" u="none">
                <a:solidFill>
                  <a:schemeClr val="bg2"/>
                </a:solidFill>
              </a:rPr>
              <a:t>kkv.fi</a:t>
            </a:r>
            <a:endParaRPr lang="fi-FI" sz="3200" b="1" u="none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0365-44C5-496F-867E-86A785B159A2}" type="datetime1">
              <a:rPr lang="fi-FI" smtClean="0"/>
              <a:pPr/>
              <a:t>16.11.2018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otsikko</a:t>
            </a:r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A6C3-B7D4-46CA-B591-53665D1E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52303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ala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470221"/>
            <a:ext cx="5898393" cy="101534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 spc="-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Esityksen pääotsikko</a:t>
            </a:r>
            <a:br>
              <a:rPr lang="en-US"/>
            </a:br>
            <a:r>
              <a:rPr lang="en-US"/>
              <a:t>Kahdella rivillä ja</a:t>
            </a:r>
            <a:endParaRPr lang="en-US" dirty="0"/>
          </a:p>
        </p:txBody>
      </p:sp>
      <p:sp>
        <p:nvSpPr>
          <p:cNvPr id="18" name="Tekstin paikkamerkki 17"/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4489553"/>
            <a:ext cx="5891650" cy="435269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baseline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i-FI"/>
              <a:t>alaotsikolla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5112000"/>
            <a:ext cx="5880886" cy="30215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Titteli Etunimi Sukunimi</a:t>
            </a:r>
            <a:endParaRPr lang="en-US" dirty="0"/>
          </a:p>
        </p:txBody>
      </p:sp>
      <p:sp>
        <p:nvSpPr>
          <p:cNvPr id="14" name="Päivämäärän paikkamerkki 11"/>
          <p:cNvSpPr>
            <a:spLocks noGrp="1"/>
          </p:cNvSpPr>
          <p:nvPr>
            <p:ph type="dt" sz="half" idx="10"/>
          </p:nvPr>
        </p:nvSpPr>
        <p:spPr>
          <a:xfrm>
            <a:off x="360000" y="5382000"/>
            <a:ext cx="1080000" cy="360000"/>
          </a:xfr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</a:defRPr>
            </a:lvl1pPr>
          </a:lstStyle>
          <a:p>
            <a:fld id="{6BF30365-44C5-496F-867E-86A785B159A2}" type="datetime1">
              <a:rPr lang="fi-FI" smtClean="0"/>
              <a:pPr/>
              <a:t>16.11.2018</a:t>
            </a:fld>
            <a:endParaRPr lang="en-US"/>
          </a:p>
        </p:txBody>
      </p:sp>
      <p:sp>
        <p:nvSpPr>
          <p:cNvPr id="8" name="TextBox 10"/>
          <p:cNvSpPr txBox="1"/>
          <p:nvPr userDrawn="1"/>
        </p:nvSpPr>
        <p:spPr>
          <a:xfrm>
            <a:off x="7382657" y="5973581"/>
            <a:ext cx="1366682" cy="6694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3200" b="1" u="none">
                <a:solidFill>
                  <a:schemeClr val="bg2"/>
                </a:solidFill>
              </a:rPr>
              <a:t>kkv.fi</a:t>
            </a:r>
            <a:endParaRPr lang="fi-FI" sz="3200" b="1" u="none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0365-44C5-496F-867E-86A785B159A2}" type="datetime1">
              <a:rPr lang="fi-FI" smtClean="0"/>
              <a:pPr/>
              <a:t>16.11.2018</a:t>
            </a:fld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76A6C3-B7D4-46CA-B591-53665D1E4B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/>
              <a:t>Esityksen</a:t>
            </a:r>
            <a:r>
              <a:rPr lang="en-US" dirty="0"/>
              <a:t> otsikko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608400" y="1404000"/>
            <a:ext cx="7847013" cy="445163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an aiheen jat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4"/>
          </p:nvPr>
        </p:nvSpPr>
        <p:spPr>
          <a:xfrm>
            <a:off x="606425" y="1409700"/>
            <a:ext cx="7885113" cy="4383998"/>
          </a:xfrm>
        </p:spPr>
        <p:txBody>
          <a:bodyPr/>
          <a:lstStyle>
            <a:lvl3pPr marL="809625" indent="-269875">
              <a:defRPr/>
            </a:lvl3pPr>
            <a:lvl4pPr marL="1079500" indent="-269875">
              <a:defRPr/>
            </a:lvl4pPr>
            <a:lvl5pPr marL="1341438" indent="-261938"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BF30365-44C5-496F-867E-86A785B159A2}" type="datetime1">
              <a:rPr lang="fi-FI" smtClean="0"/>
              <a:pPr/>
              <a:t>16.11.2018</a:t>
            </a:fld>
            <a:endParaRPr lang="en-US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B76A6C3-B7D4-46CA-B591-53665D1E4B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Alatunnisteen paikkamerkki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err="1"/>
              <a:t>Esityksen</a:t>
            </a:r>
            <a:r>
              <a:rPr lang="en-US" dirty="0"/>
              <a:t> otsikko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pohjainen per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0" name="Sisällön paikkamerkki 9"/>
          <p:cNvSpPr>
            <a:spLocks noGrp="1"/>
          </p:cNvSpPr>
          <p:nvPr>
            <p:ph sz="quarter" idx="14"/>
          </p:nvPr>
        </p:nvSpPr>
        <p:spPr>
          <a:xfrm>
            <a:off x="606425" y="1409700"/>
            <a:ext cx="7885113" cy="4383998"/>
          </a:xfrm>
        </p:spPr>
        <p:txBody>
          <a:bodyPr/>
          <a:lstStyle>
            <a:lvl3pPr marL="809625" indent="-269875">
              <a:defRPr/>
            </a:lvl3pPr>
            <a:lvl4pPr marL="1079500" indent="-269875">
              <a:defRPr/>
            </a:lvl4pPr>
            <a:lvl5pPr marL="1341438" indent="-261938"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BF30365-44C5-496F-867E-86A785B159A2}" type="datetime1">
              <a:rPr lang="fi-FI" smtClean="0"/>
              <a:pPr/>
              <a:t>16.11.2018</a:t>
            </a:fld>
            <a:endParaRPr lang="en-US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B76A6C3-B7D4-46CA-B591-53665D1E4B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Alatunnisteen paikkamerkki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err="1"/>
              <a:t>Esityksen</a:t>
            </a:r>
            <a:r>
              <a:rPr lang="en-US" dirty="0"/>
              <a:t> otsikko</a:t>
            </a:r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19" y="6188400"/>
            <a:ext cx="2283644" cy="500400"/>
          </a:xfrm>
          <a:prstGeom prst="rect">
            <a:avLst/>
          </a:prstGeom>
        </p:spPr>
      </p:pic>
      <p:sp>
        <p:nvSpPr>
          <p:cNvPr id="14" name="TextBox 10"/>
          <p:cNvSpPr txBox="1"/>
          <p:nvPr userDrawn="1"/>
        </p:nvSpPr>
        <p:spPr>
          <a:xfrm>
            <a:off x="8327036" y="6296216"/>
            <a:ext cx="519738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1400" b="1" u="none">
                <a:solidFill>
                  <a:schemeClr val="bg2"/>
                </a:solidFill>
              </a:rPr>
              <a:t>kkv.fi</a:t>
            </a:r>
            <a:endParaRPr lang="fi-FI" sz="1400" b="1" u="none" dirty="0">
              <a:solidFill>
                <a:schemeClr val="bg2"/>
              </a:solidFill>
            </a:endParaRPr>
          </a:p>
        </p:txBody>
      </p:sp>
      <p:sp>
        <p:nvSpPr>
          <p:cNvPr id="15" name="Otsikk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98D1-2732-4FA0-B7D3-E1692E5D7E36}" type="datetime1">
              <a:rPr lang="fi-FI" smtClean="0"/>
              <a:pPr/>
              <a:t>16.11.2018</a:t>
            </a:fld>
            <a:endParaRPr lang="en-US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B76A6C3-B7D4-46CA-B591-53665D1E4B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Esityksen</a:t>
            </a:r>
            <a:r>
              <a:rPr lang="en-US" dirty="0"/>
              <a:t> otsikko</a:t>
            </a:r>
          </a:p>
        </p:txBody>
      </p:sp>
      <p:sp>
        <p:nvSpPr>
          <p:cNvPr id="16" name="Otsikko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20" baseline="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8" name="Kuvan paikkamerkki 17"/>
          <p:cNvSpPr>
            <a:spLocks noGrp="1"/>
          </p:cNvSpPr>
          <p:nvPr>
            <p:ph type="pic" sz="quarter" idx="13"/>
          </p:nvPr>
        </p:nvSpPr>
        <p:spPr>
          <a:xfrm>
            <a:off x="608400" y="1404000"/>
            <a:ext cx="7839075" cy="4167187"/>
          </a:xfrm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pohjainen dia jossa Taulukko, kaavio ta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 userDrawn="1">
            <p:ph type="title"/>
          </p:nvPr>
        </p:nvSpPr>
        <p:spPr>
          <a:xfrm>
            <a:off x="615180" y="4961054"/>
            <a:ext cx="7920000" cy="3999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200" spc="-20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Tekstin paikkamerkki 9"/>
          <p:cNvSpPr>
            <a:spLocks noGrp="1"/>
          </p:cNvSpPr>
          <p:nvPr userDrawn="1">
            <p:ph type="body" sz="quarter" idx="15"/>
          </p:nvPr>
        </p:nvSpPr>
        <p:spPr>
          <a:xfrm>
            <a:off x="615180" y="5456135"/>
            <a:ext cx="7920000" cy="339981"/>
          </a:xfrm>
        </p:spPr>
        <p:txBody>
          <a:bodyPr lIns="0" tIns="0" rIns="0" bIns="0"/>
          <a:lstStyle>
            <a:lvl1pPr algn="l"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9"/>
          <p:cNvSpPr>
            <a:spLocks noGrp="1"/>
          </p:cNvSpPr>
          <p:nvPr userDrawn="1">
            <p:ph sz="quarter" idx="16" hasCustomPrompt="1"/>
          </p:nvPr>
        </p:nvSpPr>
        <p:spPr>
          <a:xfrm>
            <a:off x="634181" y="577121"/>
            <a:ext cx="7920000" cy="4195928"/>
          </a:xfrm>
        </p:spPr>
        <p:txBody>
          <a:bodyPr lIns="0" tIns="720000" rIns="0" bIns="0"/>
          <a:lstStyle>
            <a:lvl1pPr algn="ctr">
              <a:spcBef>
                <a:spcPts val="0"/>
              </a:spcBef>
              <a:buNone/>
              <a:defRPr baseline="0"/>
            </a:lvl1pPr>
          </a:lstStyle>
          <a:p>
            <a:pPr lvl="0"/>
            <a:r>
              <a:rPr lang="fi-FI"/>
              <a:t>Lisää taulukko, kaavio, SmartArt-kuva, </a:t>
            </a:r>
            <a:br>
              <a:rPr lang="fi-FI"/>
            </a:br>
            <a:r>
              <a:rPr lang="fi-FI"/>
              <a:t>valokuva tai muu mediatiedosto </a:t>
            </a:r>
            <a:br>
              <a:rPr lang="fi-FI"/>
            </a:br>
            <a:r>
              <a:rPr lang="fi-FI"/>
              <a:t>klikkaamalla alla olevia ikoneita:</a:t>
            </a:r>
          </a:p>
        </p:txBody>
      </p:sp>
      <p:sp>
        <p:nvSpPr>
          <p:cNvPr id="13" name="Päivämäärän paikkamerkki 1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BF30365-44C5-496F-867E-86A785B159A2}" type="datetime1">
              <a:rPr lang="fi-FI" smtClean="0"/>
              <a:pPr/>
              <a:t>16.11.2018</a:t>
            </a:fld>
            <a:endParaRPr lang="en-US"/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B76A6C3-B7D4-46CA-B591-53665D1E4B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Alatunnisteen paikkamerkki 15"/>
          <p:cNvSpPr>
            <a:spLocks noGrp="1"/>
          </p:cNvSpPr>
          <p:nvPr>
            <p:ph type="ftr" sz="quarter" idx="19"/>
          </p:nvPr>
        </p:nvSpPr>
        <p:spPr>
          <a:xfrm>
            <a:off x="2493663" y="6318588"/>
            <a:ext cx="2777979" cy="361950"/>
          </a:xfrm>
        </p:spPr>
        <p:txBody>
          <a:bodyPr/>
          <a:lstStyle/>
          <a:p>
            <a:r>
              <a:rPr lang="en-US" dirty="0" err="1"/>
              <a:t>Esityksen</a:t>
            </a:r>
            <a:r>
              <a:rPr lang="en-US" dirty="0"/>
              <a:t> otsikko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19" y="6188400"/>
            <a:ext cx="2283644" cy="500400"/>
          </a:xfrm>
          <a:prstGeom prst="rect">
            <a:avLst/>
          </a:prstGeom>
        </p:spPr>
      </p:pic>
      <p:sp>
        <p:nvSpPr>
          <p:cNvPr id="19" name="TextBox 10"/>
          <p:cNvSpPr txBox="1"/>
          <p:nvPr userDrawn="1"/>
        </p:nvSpPr>
        <p:spPr>
          <a:xfrm>
            <a:off x="8327036" y="6296216"/>
            <a:ext cx="519738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1400" b="1" u="none">
                <a:solidFill>
                  <a:schemeClr val="bg2"/>
                </a:solidFill>
              </a:rPr>
              <a:t>kkv.fi</a:t>
            </a:r>
            <a:endParaRPr lang="fi-FI" sz="1400" b="1" u="none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776" y="1404938"/>
            <a:ext cx="3600000" cy="4333875"/>
          </a:xfrm>
        </p:spPr>
        <p:txBody>
          <a:bodyPr/>
          <a:lstStyle>
            <a:lvl1pPr>
              <a:lnSpc>
                <a:spcPct val="105000"/>
              </a:lnSpc>
              <a:buClr>
                <a:schemeClr val="accent1"/>
              </a:buClr>
              <a:defRPr sz="1800" spc="-20" baseline="0"/>
            </a:lvl1pPr>
            <a:lvl2pPr>
              <a:lnSpc>
                <a:spcPct val="105000"/>
              </a:lnSpc>
              <a:defRPr sz="1400"/>
            </a:lvl2pPr>
            <a:lvl3pPr>
              <a:lnSpc>
                <a:spcPct val="105000"/>
              </a:lnSpc>
              <a:defRPr sz="1400"/>
            </a:lvl3pPr>
            <a:lvl4pPr>
              <a:lnSpc>
                <a:spcPct val="105000"/>
              </a:lnSpc>
              <a:defRPr sz="1400"/>
            </a:lvl4pPr>
            <a:lvl5pPr>
              <a:lnSpc>
                <a:spcPct val="105000"/>
              </a:lnSpc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98D1-2732-4FA0-B7D3-E1692E5D7E36}" type="datetime1">
              <a:rPr lang="fi-FI" smtClean="0"/>
              <a:pPr/>
              <a:t>16.11.2018</a:t>
            </a:fld>
            <a:endParaRPr lang="en-US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7B76A6C3-B7D4-46CA-B591-53665D1E4B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/>
              <a:t>Esityksen</a:t>
            </a:r>
            <a:r>
              <a:rPr lang="en-US" dirty="0"/>
              <a:t> otsikko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17879" y="1404938"/>
            <a:ext cx="3600000" cy="4333875"/>
          </a:xfrm>
        </p:spPr>
        <p:txBody>
          <a:bodyPr/>
          <a:lstStyle>
            <a:lvl1pPr>
              <a:lnSpc>
                <a:spcPct val="105000"/>
              </a:lnSpc>
              <a:buClr>
                <a:schemeClr val="accent1"/>
              </a:buClr>
              <a:defRPr sz="1800" spc="-20" baseline="0"/>
            </a:lvl1pPr>
            <a:lvl2pPr>
              <a:lnSpc>
                <a:spcPct val="105000"/>
              </a:lnSpc>
              <a:defRPr sz="1400"/>
            </a:lvl2pPr>
            <a:lvl3pPr>
              <a:lnSpc>
                <a:spcPct val="105000"/>
              </a:lnSpc>
              <a:defRPr sz="1400"/>
            </a:lvl3pPr>
            <a:lvl4pPr>
              <a:lnSpc>
                <a:spcPct val="105000"/>
              </a:lnSpc>
              <a:defRPr sz="1400"/>
            </a:lvl4pPr>
            <a:lvl5pPr>
              <a:lnSpc>
                <a:spcPct val="105000"/>
              </a:lnSpc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Otsikk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, 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776" y="1404938"/>
            <a:ext cx="3600000" cy="4333875"/>
          </a:xfrm>
        </p:spPr>
        <p:txBody>
          <a:bodyPr/>
          <a:lstStyle>
            <a:lvl1pPr>
              <a:lnSpc>
                <a:spcPct val="105000"/>
              </a:lnSpc>
              <a:buClr>
                <a:schemeClr val="accent1"/>
              </a:buClr>
              <a:defRPr sz="1800" spc="-20" baseline="0">
                <a:solidFill>
                  <a:schemeClr val="bg1">
                    <a:lumMod val="10000"/>
                  </a:schemeClr>
                </a:solidFill>
              </a:defRPr>
            </a:lvl1pPr>
            <a:lvl2pPr>
              <a:lnSpc>
                <a:spcPct val="105000"/>
              </a:lnSpc>
              <a:defRPr sz="1400">
                <a:solidFill>
                  <a:schemeClr val="bg1">
                    <a:lumMod val="10000"/>
                  </a:schemeClr>
                </a:solidFill>
              </a:defRPr>
            </a:lvl2pPr>
            <a:lvl3pPr>
              <a:lnSpc>
                <a:spcPct val="105000"/>
              </a:lnSpc>
              <a:defRPr sz="1400">
                <a:solidFill>
                  <a:schemeClr val="bg1">
                    <a:lumMod val="10000"/>
                  </a:schemeClr>
                </a:solidFill>
              </a:defRPr>
            </a:lvl3pPr>
            <a:lvl4pPr>
              <a:lnSpc>
                <a:spcPct val="105000"/>
              </a:lnSpc>
              <a:defRPr sz="1400">
                <a:solidFill>
                  <a:schemeClr val="bg1">
                    <a:lumMod val="10000"/>
                  </a:schemeClr>
                </a:solidFill>
              </a:defRPr>
            </a:lvl4pPr>
            <a:lvl5pPr>
              <a:lnSpc>
                <a:spcPct val="105000"/>
              </a:lnSpc>
              <a:defRPr sz="1400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4388363" y="5490743"/>
            <a:ext cx="4180450" cy="253758"/>
          </a:xfrm>
        </p:spPr>
        <p:txBody>
          <a:bodyPr lIns="0" tIns="0" rIns="0" bIns="0">
            <a:normAutofit/>
          </a:bodyPr>
          <a:lstStyle>
            <a:lvl1pPr algn="l">
              <a:buNone/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i-FI"/>
              <a:t>Kuvan tai kaavion viite</a:t>
            </a:r>
          </a:p>
        </p:txBody>
      </p:sp>
      <p:sp>
        <p:nvSpPr>
          <p:cNvPr id="18" name="Tekstin paikkamerkki 17"/>
          <p:cNvSpPr>
            <a:spLocks noGrp="1"/>
          </p:cNvSpPr>
          <p:nvPr>
            <p:ph type="body" sz="quarter" idx="15" hasCustomPrompt="1"/>
          </p:nvPr>
        </p:nvSpPr>
        <p:spPr>
          <a:xfrm>
            <a:off x="4373563" y="5168900"/>
            <a:ext cx="4195762" cy="258763"/>
          </a:xfrm>
        </p:spPr>
        <p:txBody>
          <a:bodyPr lIns="0" tIns="0" rIns="0" bIns="0" anchor="ctr" anchorCtr="0">
            <a:noAutofit/>
          </a:bodyPr>
          <a:lstStyle>
            <a:lvl1pPr>
              <a:buNone/>
              <a:defRPr sz="1800" b="1"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fi-FI"/>
              <a:t>Kuvan tai kaavion otsikko</a:t>
            </a:r>
          </a:p>
        </p:txBody>
      </p:sp>
      <p:sp>
        <p:nvSpPr>
          <p:cNvPr id="15" name="Sisällön paikkamerkki 14"/>
          <p:cNvSpPr>
            <a:spLocks noGrp="1"/>
          </p:cNvSpPr>
          <p:nvPr>
            <p:ph sz="quarter" idx="16" hasCustomPrompt="1"/>
          </p:nvPr>
        </p:nvSpPr>
        <p:spPr>
          <a:xfrm>
            <a:off x="4380271" y="1408113"/>
            <a:ext cx="4203290" cy="3672706"/>
          </a:xfrm>
        </p:spPr>
        <p:txBody>
          <a:bodyPr lIns="0" tIns="180000" rIns="0" bIns="0">
            <a:normAutofit/>
          </a:bodyPr>
          <a:lstStyle>
            <a:lvl1pPr algn="ctr">
              <a:buNone/>
              <a:defRPr sz="1400"/>
            </a:lvl1pPr>
          </a:lstStyle>
          <a:p>
            <a:pPr lvl="0"/>
            <a:r>
              <a:rPr lang="fi-FI"/>
              <a:t>Lisää taulukko, kaavio, SmartArt-kuva, </a:t>
            </a:r>
            <a:br>
              <a:rPr lang="fi-FI"/>
            </a:br>
            <a:r>
              <a:rPr lang="fi-FI"/>
              <a:t>valokuva tai muu mediatiedosto </a:t>
            </a:r>
            <a:br>
              <a:rPr lang="fi-FI"/>
            </a:br>
            <a:r>
              <a:rPr lang="fi-FI"/>
              <a:t>klikkaamalla alla olevia ikoneita:</a:t>
            </a:r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BF30365-44C5-496F-867E-86A785B159A2}" type="datetime1">
              <a:rPr lang="fi-FI" smtClean="0"/>
              <a:pPr/>
              <a:t>16.11.2018</a:t>
            </a:fld>
            <a:endParaRPr lang="en-US"/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B76A6C3-B7D4-46CA-B591-53665D1E4B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Alatunnisteen paikkamerkki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 err="1"/>
              <a:t>Esityksen</a:t>
            </a:r>
            <a:r>
              <a:rPr lang="en-US" dirty="0"/>
              <a:t> otsikko</a:t>
            </a:r>
          </a:p>
        </p:txBody>
      </p:sp>
      <p:sp>
        <p:nvSpPr>
          <p:cNvPr id="14" name="Otsikk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775" y="284813"/>
            <a:ext cx="7875657" cy="80946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776" y="1404938"/>
            <a:ext cx="7868162" cy="433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6480" y="6318589"/>
            <a:ext cx="678014" cy="3619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6BF30365-44C5-496F-867E-86A785B159A2}" type="datetime1">
              <a:rPr lang="fi-FI" smtClean="0"/>
              <a:pPr/>
              <a:t>16.11.2018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3663" y="6318588"/>
            <a:ext cx="2777979" cy="3619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Esityksen</a:t>
            </a:r>
            <a:r>
              <a:rPr lang="en-US" dirty="0"/>
              <a:t> otsikko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3504" y="6318588"/>
            <a:ext cx="264928" cy="3619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accent1"/>
                </a:solidFill>
              </a:defRPr>
            </a:lvl1pPr>
          </a:lstStyle>
          <a:p>
            <a:fld id="{7B76A6C3-B7D4-46CA-B591-53665D1E4B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19" y="6188400"/>
            <a:ext cx="2283644" cy="500400"/>
          </a:xfrm>
          <a:prstGeom prst="rect">
            <a:avLst/>
          </a:prstGeom>
        </p:spPr>
      </p:pic>
      <p:sp>
        <p:nvSpPr>
          <p:cNvPr id="16" name="TextBox 10"/>
          <p:cNvSpPr txBox="1"/>
          <p:nvPr userDrawn="1"/>
        </p:nvSpPr>
        <p:spPr>
          <a:xfrm>
            <a:off x="8327036" y="6296216"/>
            <a:ext cx="519738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1400" b="1" u="none">
                <a:solidFill>
                  <a:schemeClr val="bg2"/>
                </a:solidFill>
              </a:rPr>
              <a:t>kkv.fi</a:t>
            </a:r>
            <a:endParaRPr lang="fi-FI" sz="1400" b="1" u="none" dirty="0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64" r:id="rId3"/>
    <p:sldLayoutId id="2147483656" r:id="rId4"/>
    <p:sldLayoutId id="2147483665" r:id="rId5"/>
    <p:sldLayoutId id="2147483650" r:id="rId6"/>
    <p:sldLayoutId id="2147483663" r:id="rId7"/>
    <p:sldLayoutId id="2147483660" r:id="rId8"/>
    <p:sldLayoutId id="2147483661" r:id="rId9"/>
    <p:sldLayoutId id="2147483654" r:id="rId10"/>
    <p:sldLayoutId id="2147483658" r:id="rId11"/>
    <p:sldLayoutId id="2147483669" r:id="rId12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 spc="-2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05000"/>
        </a:lnSpc>
        <a:spcBef>
          <a:spcPts val="850"/>
        </a:spcBef>
        <a:buClr>
          <a:schemeClr val="accent1"/>
        </a:buClr>
        <a:buSzPct val="110000"/>
        <a:buFont typeface="Wingdings" pitchFamily="2" charset="2"/>
        <a:buChar char="§"/>
        <a:defRPr sz="22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69875" algn="l" defTabSz="914400" rtl="0" eaLnBrk="1" latinLnBrk="0" hangingPunct="1">
        <a:lnSpc>
          <a:spcPct val="105000"/>
        </a:lnSpc>
        <a:spcBef>
          <a:spcPts val="567"/>
        </a:spcBef>
        <a:buClr>
          <a:schemeClr val="accent1"/>
        </a:buClr>
        <a:buSzPct val="90000"/>
        <a:buFont typeface="Arial Black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9875" algn="l" defTabSz="914400" rtl="0" eaLnBrk="1" latinLnBrk="0" hangingPunct="1">
        <a:lnSpc>
          <a:spcPct val="105000"/>
        </a:lnSpc>
        <a:spcBef>
          <a:spcPts val="567"/>
        </a:spcBef>
        <a:buClr>
          <a:schemeClr val="accent1"/>
        </a:buClr>
        <a:buSzPct val="7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69875" algn="l" defTabSz="914400" rtl="0" eaLnBrk="1" latinLnBrk="0" hangingPunct="1">
        <a:lnSpc>
          <a:spcPct val="105000"/>
        </a:lnSpc>
        <a:spcBef>
          <a:spcPts val="567"/>
        </a:spcBef>
        <a:buClr>
          <a:schemeClr val="accent1"/>
        </a:buClr>
        <a:buSzPct val="7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1938" algn="l" defTabSz="914400" rtl="0" eaLnBrk="1" latinLnBrk="0" hangingPunct="1">
        <a:lnSpc>
          <a:spcPct val="105000"/>
        </a:lnSpc>
        <a:spcBef>
          <a:spcPts val="567"/>
        </a:spcBef>
        <a:buClr>
          <a:schemeClr val="accent1"/>
        </a:buClr>
        <a:buSzPct val="7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kv.fi/en/education/smart-home/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Importance of Consumer Education – current situation:</a:t>
            </a:r>
            <a:br>
              <a:rPr lang="fi-FI" dirty="0"/>
            </a:br>
            <a:r>
              <a:rPr lang="en-US" b="1" dirty="0"/>
              <a:t>Consumer education in </a:t>
            </a:r>
            <a:r>
              <a:rPr lang="en-US" dirty="0"/>
              <a:t>Finland</a:t>
            </a:r>
            <a:br>
              <a:rPr lang="fi-FI" dirty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60000" y="5111999"/>
            <a:ext cx="5726007" cy="782773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lang="fi-FI" dirty="0"/>
              <a:t>Taina Mäntylä, The Finnish Competition and Consumer </a:t>
            </a:r>
            <a:r>
              <a:rPr lang="fi-FI" dirty="0" err="1"/>
              <a:t>Authority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8985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 err="1">
                <a:solidFill>
                  <a:schemeClr val="tx1"/>
                </a:solidFill>
              </a:rPr>
              <a:t>Excamples</a:t>
            </a:r>
            <a:r>
              <a:rPr lang="fi-FI" dirty="0">
                <a:solidFill>
                  <a:schemeClr val="tx1"/>
                </a:solidFill>
              </a:rPr>
              <a:t> of </a:t>
            </a:r>
            <a:r>
              <a:rPr lang="fi-FI" dirty="0" err="1">
                <a:solidFill>
                  <a:schemeClr val="tx1"/>
                </a:solidFill>
              </a:rPr>
              <a:t>our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activities</a:t>
            </a:r>
            <a:r>
              <a:rPr lang="fi-FI" dirty="0">
                <a:solidFill>
                  <a:schemeClr val="tx1"/>
                </a:solidFill>
              </a:rPr>
              <a:t> for CE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>
          <a:xfrm>
            <a:off x="606425" y="1409700"/>
            <a:ext cx="7885113" cy="4384675"/>
          </a:xfrm>
        </p:spPr>
        <p:txBody>
          <a:bodyPr/>
          <a:lstStyle/>
          <a:p>
            <a:pPr lvl="2">
              <a:defRPr/>
            </a:pPr>
            <a:r>
              <a:rPr lang="en-GB" dirty="0"/>
              <a:t>Lecturing at university, continuing professional education </a:t>
            </a:r>
          </a:p>
          <a:p>
            <a:pPr lvl="2">
              <a:defRPr/>
            </a:pPr>
            <a:r>
              <a:rPr lang="en-GB" dirty="0"/>
              <a:t>Teacher events with teacher associations</a:t>
            </a:r>
          </a:p>
          <a:p>
            <a:pPr lvl="2" eaLnBrk="1" hangingPunct="1">
              <a:defRPr/>
            </a:pPr>
            <a:r>
              <a:rPr lang="en-GB" altLang="fi-FI" dirty="0">
                <a:ea typeface="ＭＳ Ｐゴシック" pitchFamily="34" charset="-128"/>
              </a:rPr>
              <a:t>Taking part in national campaigns</a:t>
            </a:r>
          </a:p>
          <a:p>
            <a:pPr lvl="2" eaLnBrk="1" hangingPunct="1">
              <a:defRPr/>
            </a:pPr>
            <a:r>
              <a:rPr lang="en-GB" altLang="fi-FI" dirty="0">
                <a:ea typeface="ＭＳ Ｐゴシック" pitchFamily="34" charset="-128"/>
              </a:rPr>
              <a:t>National Partner of Consumer Classroom</a:t>
            </a:r>
          </a:p>
          <a:p>
            <a:pPr lvl="2" eaLnBrk="1" hangingPunct="1">
              <a:defRPr/>
            </a:pPr>
            <a:r>
              <a:rPr lang="en-GB" altLang="fi-FI" dirty="0">
                <a:ea typeface="ＭＳ Ｐゴシック" pitchFamily="34" charset="-128"/>
              </a:rPr>
              <a:t>Background materials for teachers and for lessons, YouTube  </a:t>
            </a:r>
          </a:p>
          <a:p>
            <a:pPr lvl="2" eaLnBrk="1" hangingPunct="1">
              <a:defRPr/>
            </a:pPr>
            <a:endParaRPr lang="en-GB" altLang="fi-FI" dirty="0">
              <a:ea typeface="ＭＳ Ｐゴシック" pitchFamily="34" charset="-128"/>
            </a:endParaRPr>
          </a:p>
          <a:p>
            <a:pPr marL="539750" lvl="2" indent="0" eaLnBrk="1" hangingPunct="1">
              <a:buFont typeface="Wingdings" pitchFamily="2" charset="2"/>
              <a:buNone/>
              <a:defRPr/>
            </a:pPr>
            <a:endParaRPr lang="en-GB" altLang="fi-FI" dirty="0">
              <a:ea typeface="ＭＳ Ｐゴシック" pitchFamily="34" charset="-128"/>
            </a:endParaRPr>
          </a:p>
          <a:p>
            <a:pPr lvl="2" eaLnBrk="1" hangingPunct="1">
              <a:buFont typeface="Wingdings" pitchFamily="2" charset="2"/>
              <a:buNone/>
              <a:defRPr/>
            </a:pPr>
            <a:endParaRPr lang="en-GB" altLang="fi-FI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GB" altLang="fi-FI" dirty="0">
              <a:ea typeface="ＭＳ Ｐゴシック" pitchFamily="34" charset="-128"/>
            </a:endParaRPr>
          </a:p>
        </p:txBody>
      </p:sp>
      <p:sp>
        <p:nvSpPr>
          <p:cNvPr id="12292" name="Päivämäärän paikkamerkki 3"/>
          <p:cNvSpPr>
            <a:spLocks noGrp="1"/>
          </p:cNvSpPr>
          <p:nvPr>
            <p:ph type="dt" sz="quarter" idx="1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05000"/>
              </a:lnSpc>
              <a:spcBef>
                <a:spcPts val="850"/>
              </a:spcBef>
              <a:buClr>
                <a:schemeClr val="accent1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05000"/>
              </a:lnSpc>
              <a:spcBef>
                <a:spcPts val="563"/>
              </a:spcBef>
              <a:buClr>
                <a:schemeClr val="accent1"/>
              </a:buClr>
              <a:buSzPct val="90000"/>
              <a:buFont typeface="Arial Black" pitchFamily="34" charset="0"/>
              <a:buChar char="−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105000"/>
              </a:lnSpc>
              <a:spcBef>
                <a:spcPts val="563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05000"/>
              </a:lnSpc>
              <a:spcBef>
                <a:spcPts val="563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05000"/>
              </a:lnSpc>
              <a:spcBef>
                <a:spcPts val="563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ts val="563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ts val="563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ts val="563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ts val="563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EF447AB-6179-4BE9-92C5-80D1264069BD}" type="datetime1">
              <a:rPr lang="fi-FI" altLang="fi-FI" sz="1000" smtClean="0">
                <a:solidFill>
                  <a:schemeClr val="accent1"/>
                </a:solidFill>
                <a:cs typeface="Arial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16.11.2018</a:t>
            </a:fld>
            <a:endParaRPr lang="en-US" altLang="fi-FI" sz="100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12293" name="Dian numeron paikkamerkki 4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05000"/>
              </a:lnSpc>
              <a:spcBef>
                <a:spcPts val="850"/>
              </a:spcBef>
              <a:buClr>
                <a:schemeClr val="accent1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05000"/>
              </a:lnSpc>
              <a:spcBef>
                <a:spcPts val="563"/>
              </a:spcBef>
              <a:buClr>
                <a:schemeClr val="accent1"/>
              </a:buClr>
              <a:buSzPct val="90000"/>
              <a:buFont typeface="Arial Black" pitchFamily="34" charset="0"/>
              <a:buChar char="−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105000"/>
              </a:lnSpc>
              <a:spcBef>
                <a:spcPts val="563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05000"/>
              </a:lnSpc>
              <a:spcBef>
                <a:spcPts val="563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05000"/>
              </a:lnSpc>
              <a:spcBef>
                <a:spcPts val="563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ts val="563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ts val="563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ts val="563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ts val="563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1C39BD1-D72C-4D42-99E3-061A32CDB99D}" type="slidenum">
              <a:rPr lang="en-US" altLang="fi-FI" sz="1000" smtClean="0">
                <a:solidFill>
                  <a:schemeClr val="accent1"/>
                </a:solidFill>
                <a:cs typeface="Arial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fi-FI" sz="1000" dirty="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13318" name="Alatunnisteen paikkamerkki 5"/>
          <p:cNvSpPr>
            <a:spLocks noGrp="1"/>
          </p:cNvSpPr>
          <p:nvPr>
            <p:ph type="ftr" sz="quarter" idx="16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dirty="0" err="1">
                <a:solidFill>
                  <a:schemeClr val="accent1"/>
                </a:solidFill>
              </a:rPr>
              <a:t>Esityksen</a:t>
            </a:r>
            <a:r>
              <a:rPr lang="en-US" altLang="fi-FI" dirty="0">
                <a:solidFill>
                  <a:schemeClr val="accent1"/>
                </a:solidFill>
              </a:rPr>
              <a:t> otsikko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950CC2B-D760-4C3E-82A0-A8716D9385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30" r="33598" b="8445"/>
          <a:stretch/>
        </p:blipFill>
        <p:spPr>
          <a:xfrm>
            <a:off x="5271642" y="3870513"/>
            <a:ext cx="3486150" cy="262905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5B383D73-5757-4F4E-8A40-CA21D8B8C6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25" b="6889"/>
          <a:stretch/>
        </p:blipFill>
        <p:spPr>
          <a:xfrm>
            <a:off x="139572" y="4004914"/>
            <a:ext cx="2512188" cy="1344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6670587-3CFB-4A32-A00C-7243ABF3B0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10741" r="41311" b="17333"/>
          <a:stretch/>
        </p:blipFill>
        <p:spPr>
          <a:xfrm>
            <a:off x="2636438" y="4465565"/>
            <a:ext cx="2492428" cy="171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52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dirty="0" err="1">
                <a:ea typeface="+mj-ea"/>
                <a:cs typeface="+mj-cs"/>
              </a:rPr>
              <a:t>Social</a:t>
            </a:r>
            <a:r>
              <a:rPr lang="fi-FI" dirty="0">
                <a:ea typeface="+mj-ea"/>
                <a:cs typeface="+mj-cs"/>
              </a:rPr>
              <a:t> media for </a:t>
            </a:r>
            <a:r>
              <a:rPr lang="fi-FI" dirty="0" err="1">
                <a:ea typeface="+mj-ea"/>
                <a:cs typeface="+mj-cs"/>
              </a:rPr>
              <a:t>teachers</a:t>
            </a:r>
            <a:r>
              <a:rPr lang="fi-FI" dirty="0">
                <a:ea typeface="+mj-ea"/>
                <a:cs typeface="+mj-cs"/>
              </a:rPr>
              <a:t> and </a:t>
            </a:r>
            <a:r>
              <a:rPr lang="fi-FI" dirty="0" err="1">
                <a:ea typeface="+mj-ea"/>
                <a:cs typeface="+mj-cs"/>
              </a:rPr>
              <a:t>experts</a:t>
            </a:r>
            <a:endParaRPr lang="fi-FI" dirty="0">
              <a:ea typeface="+mj-ea"/>
              <a:cs typeface="+mj-cs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>
          <a:xfrm>
            <a:off x="606425" y="1409700"/>
            <a:ext cx="7885113" cy="4384675"/>
          </a:xfrm>
        </p:spPr>
        <p:txBody>
          <a:bodyPr rtlCol="0"/>
          <a:lstStyle/>
          <a:p>
            <a:pPr>
              <a:defRPr/>
            </a:pPr>
            <a:r>
              <a:rPr lang="en-US" dirty="0">
                <a:ea typeface="+mn-ea"/>
                <a:cs typeface="+mn-cs"/>
              </a:rPr>
              <a:t>Blog 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FB </a:t>
            </a:r>
          </a:p>
        </p:txBody>
      </p:sp>
      <p:sp>
        <p:nvSpPr>
          <p:cNvPr id="14340" name="Päivämäärän paikkamerkki 3"/>
          <p:cNvSpPr>
            <a:spLocks noGrp="1"/>
          </p:cNvSpPr>
          <p:nvPr>
            <p:ph type="dt" sz="quarter" idx="1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05000"/>
              </a:lnSpc>
              <a:spcBef>
                <a:spcPts val="850"/>
              </a:spcBef>
              <a:buClr>
                <a:schemeClr val="accent1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05000"/>
              </a:lnSpc>
              <a:spcBef>
                <a:spcPts val="563"/>
              </a:spcBef>
              <a:buClr>
                <a:schemeClr val="accent1"/>
              </a:buClr>
              <a:buSzPct val="90000"/>
              <a:buFont typeface="Arial Black" pitchFamily="34" charset="0"/>
              <a:buChar char="−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105000"/>
              </a:lnSpc>
              <a:spcBef>
                <a:spcPts val="563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05000"/>
              </a:lnSpc>
              <a:spcBef>
                <a:spcPts val="563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05000"/>
              </a:lnSpc>
              <a:spcBef>
                <a:spcPts val="563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ts val="563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ts val="563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ts val="563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ts val="563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90F763B-0B0A-47C4-B220-D80CE599E632}" type="datetime1">
              <a:rPr lang="fi-FI" altLang="fi-FI" sz="1000" smtClean="0">
                <a:solidFill>
                  <a:schemeClr val="accent1"/>
                </a:solidFill>
                <a:cs typeface="Arial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16.11.2018</a:t>
            </a:fld>
            <a:endParaRPr lang="en-US" altLang="fi-FI" sz="100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Esityksen</a:t>
            </a:r>
            <a:r>
              <a:rPr lang="en-US" dirty="0"/>
              <a:t> otsikko</a:t>
            </a:r>
          </a:p>
        </p:txBody>
      </p:sp>
      <p:sp>
        <p:nvSpPr>
          <p:cNvPr id="14342" name="Dian numeron paikkamerkki 5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05000"/>
              </a:lnSpc>
              <a:spcBef>
                <a:spcPts val="850"/>
              </a:spcBef>
              <a:buClr>
                <a:schemeClr val="accent1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05000"/>
              </a:lnSpc>
              <a:spcBef>
                <a:spcPts val="563"/>
              </a:spcBef>
              <a:buClr>
                <a:schemeClr val="accent1"/>
              </a:buClr>
              <a:buSzPct val="90000"/>
              <a:buFont typeface="Arial Black" pitchFamily="34" charset="0"/>
              <a:buChar char="−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105000"/>
              </a:lnSpc>
              <a:spcBef>
                <a:spcPts val="563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05000"/>
              </a:lnSpc>
              <a:spcBef>
                <a:spcPts val="563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05000"/>
              </a:lnSpc>
              <a:spcBef>
                <a:spcPts val="563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ts val="563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ts val="563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ts val="563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ts val="563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3997B5B9-5BFA-4961-83EA-588FC90A3A89}" type="slidenum">
              <a:rPr lang="en-US" altLang="fi-FI" sz="1000" smtClean="0">
                <a:solidFill>
                  <a:schemeClr val="accent1"/>
                </a:solidFill>
                <a:cs typeface="Arial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fi-FI" sz="1000">
              <a:solidFill>
                <a:schemeClr val="accent1"/>
              </a:solidFill>
              <a:cs typeface="Arial" charset="0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014B06D-1CF8-49EC-95FA-A59BD23C9C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9111" r="25501" b="44000"/>
          <a:stretch/>
        </p:blipFill>
        <p:spPr>
          <a:xfrm>
            <a:off x="2331720" y="1134738"/>
            <a:ext cx="6812280" cy="241173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E527DB7F-3FD6-4232-B5EE-894165D92F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666" b="6444"/>
          <a:stretch/>
        </p:blipFill>
        <p:spPr>
          <a:xfrm>
            <a:off x="0" y="2465698"/>
            <a:ext cx="6044494" cy="320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51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Thank</a:t>
            </a:r>
            <a:r>
              <a:rPr lang="fi-FI" dirty="0"/>
              <a:t> you for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attention</a:t>
            </a:r>
            <a:r>
              <a:rPr lang="fi-FI" dirty="0"/>
              <a:t>!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>
          <a:xfrm>
            <a:off x="8464550" y="6318250"/>
            <a:ext cx="679450" cy="361950"/>
          </a:xfrm>
        </p:spPr>
        <p:txBody>
          <a:bodyPr/>
          <a:lstStyle/>
          <a:p>
            <a:fld id="{6BF30365-44C5-496F-867E-86A785B159A2}" type="datetime1">
              <a:rPr lang="fi-FI" smtClean="0"/>
              <a:pPr/>
              <a:t>16.11.2018</a:t>
            </a:fld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294967295"/>
          </p:nvPr>
        </p:nvSpPr>
        <p:spPr>
          <a:xfrm>
            <a:off x="8878888" y="6318250"/>
            <a:ext cx="265112" cy="361950"/>
          </a:xfrm>
        </p:spPr>
        <p:txBody>
          <a:bodyPr/>
          <a:lstStyle/>
          <a:p>
            <a:fld id="{7B76A6C3-B7D4-46CA-B591-53665D1E4B3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9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87D269-37F4-485E-8D47-04FD9A71C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FCCA </a:t>
            </a:r>
            <a:r>
              <a:rPr lang="en-US" dirty="0"/>
              <a:t>promote and implement consumer advocacy and education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FC7C63D-4413-460C-A8ED-826AED3F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0365-44C5-496F-867E-86A785B159A2}" type="datetime1">
              <a:rPr lang="fi-FI" smtClean="0"/>
              <a:pPr/>
              <a:t>16.11.2018</a:t>
            </a:fld>
            <a:endParaRPr lang="en-US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C732521-99F0-4FBA-A7CF-67D17C7893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76A6C3-B7D4-46CA-B591-53665D1E4B3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07E456B-DAF3-4232-BE6D-9C66E217E9E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Esityksen otsikko</a:t>
            </a:r>
            <a:endParaRPr lang="en-US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3C88B24C-059D-46BE-A9AF-326697C6FF27}"/>
              </a:ext>
            </a:extLst>
          </p:cNvPr>
          <p:cNvSpPr txBox="1">
            <a:spLocks/>
          </p:cNvSpPr>
          <p:nvPr/>
        </p:nvSpPr>
        <p:spPr bwMode="auto">
          <a:xfrm>
            <a:off x="606425" y="1409700"/>
            <a:ext cx="7885113" cy="4384675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latinLnBrk="0" hangingPunct="1">
              <a:lnSpc>
                <a:spcPct val="105000"/>
              </a:lnSpc>
              <a:spcBef>
                <a:spcPts val="850"/>
              </a:spcBef>
              <a:buClr>
                <a:schemeClr val="accent1"/>
              </a:buClr>
              <a:buSzPct val="110000"/>
              <a:buFont typeface="Wingdings" pitchFamily="2" charset="2"/>
              <a:buChar char="§"/>
              <a:defRPr sz="22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69875" algn="l" defTabSz="914400" rtl="0" eaLnBrk="1" latinLnBrk="0" hangingPunct="1">
              <a:lnSpc>
                <a:spcPct val="105000"/>
              </a:lnSpc>
              <a:spcBef>
                <a:spcPts val="567"/>
              </a:spcBef>
              <a:buClr>
                <a:schemeClr val="accent1"/>
              </a:buClr>
              <a:buSzPct val="90000"/>
              <a:buFont typeface="Arial Black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9875" algn="l" defTabSz="914400" rtl="0" eaLnBrk="1" latinLnBrk="0" hangingPunct="1">
              <a:lnSpc>
                <a:spcPct val="105000"/>
              </a:lnSpc>
              <a:spcBef>
                <a:spcPts val="567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269875" algn="l" defTabSz="914400" rtl="0" eaLnBrk="1" latinLnBrk="0" hangingPunct="1">
              <a:lnSpc>
                <a:spcPct val="105000"/>
              </a:lnSpc>
              <a:spcBef>
                <a:spcPts val="567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1938" algn="l" defTabSz="914400" rtl="0" eaLnBrk="1" latinLnBrk="0" hangingPunct="1">
              <a:lnSpc>
                <a:spcPct val="105000"/>
              </a:lnSpc>
              <a:spcBef>
                <a:spcPts val="567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GB" altLang="fi-FI" sz="2000" dirty="0">
                <a:ea typeface="ＭＳ Ｐゴシック" pitchFamily="34" charset="-128"/>
              </a:rPr>
              <a:t>Taking part in curriculum planning work through statements, meetings and social media publications. </a:t>
            </a:r>
          </a:p>
          <a:p>
            <a:pPr lvl="2"/>
            <a:r>
              <a:rPr lang="en-GB" altLang="fi-FI" sz="2000" dirty="0">
                <a:ea typeface="ＭＳ Ｐゴシック" pitchFamily="34" charset="-128"/>
              </a:rPr>
              <a:t>Network and stakeholder cooperation, Finnish National Board of Education, the university teacher training joint events</a:t>
            </a:r>
          </a:p>
          <a:p>
            <a:pPr lvl="2"/>
            <a:r>
              <a:rPr lang="en-GB" altLang="fi-FI" sz="2000" dirty="0">
                <a:ea typeface="ＭＳ Ｐゴシック" pitchFamily="34" charset="-128"/>
              </a:rPr>
              <a:t>Cooperation with other authorities, NGO:s and private sector</a:t>
            </a:r>
          </a:p>
          <a:p>
            <a:pPr lvl="2"/>
            <a:r>
              <a:rPr lang="en-GB" altLang="fi-FI" sz="2000" dirty="0">
                <a:ea typeface="ＭＳ Ｐゴシック" pitchFamily="34" charset="-128"/>
              </a:rPr>
              <a:t>Nordic Estonian Consumer education working group</a:t>
            </a:r>
          </a:p>
          <a:p>
            <a:pPr lvl="2"/>
            <a:r>
              <a:rPr lang="en-GB" altLang="fi-FI" sz="2000" dirty="0">
                <a:ea typeface="ＭＳ Ｐゴシック" pitchFamily="34" charset="-128"/>
              </a:rPr>
              <a:t>Developing background materials like “Smart home” publication:  </a:t>
            </a:r>
            <a:r>
              <a:rPr lang="en-GB" altLang="fi-FI" sz="2000" dirty="0">
                <a:ea typeface="ＭＳ Ｐゴシック" pitchFamily="34" charset="-128"/>
                <a:hlinkClick r:id="rId2"/>
              </a:rPr>
              <a:t>https://www.kkv.fi/en/education/smart-home/</a:t>
            </a:r>
            <a:endParaRPr lang="en-GB" altLang="fi-FI" sz="2000" dirty="0">
              <a:ea typeface="ＭＳ Ｐゴシック" pitchFamily="34" charset="-128"/>
            </a:endParaRPr>
          </a:p>
          <a:p>
            <a:pPr marL="539750" lvl="2" indent="0">
              <a:buNone/>
            </a:pPr>
            <a:endParaRPr lang="en-GB" altLang="fi-FI" sz="2400" dirty="0">
              <a:ea typeface="ＭＳ Ｐゴシック" pitchFamily="34" charset="-128"/>
            </a:endParaRPr>
          </a:p>
          <a:p>
            <a:pPr marL="539750" lvl="2" indent="0">
              <a:buNone/>
            </a:pPr>
            <a:endParaRPr lang="en-GB" altLang="fi-FI" sz="2400" dirty="0">
              <a:ea typeface="ＭＳ Ｐゴシック" pitchFamily="34" charset="-128"/>
            </a:endParaRPr>
          </a:p>
          <a:p>
            <a:pPr lvl="2"/>
            <a:endParaRPr lang="en-GB" altLang="fi-FI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6852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i 1"/>
          <p:cNvSpPr/>
          <p:nvPr/>
        </p:nvSpPr>
        <p:spPr bwMode="auto">
          <a:xfrm>
            <a:off x="3492500" y="2420938"/>
            <a:ext cx="1800225" cy="1800225"/>
          </a:xfrm>
          <a:prstGeom prst="ellipse">
            <a:avLst/>
          </a:prstGeom>
          <a:solidFill>
            <a:srgbClr val="CEE735"/>
          </a:solidFill>
          <a:ln w="38100">
            <a:solidFill>
              <a:srgbClr val="94A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>
                <a:solidFill>
                  <a:srgbClr val="000000"/>
                </a:solidFill>
              </a:rPr>
              <a:t>SMART HOME</a:t>
            </a: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i-FI" sz="1000" b="1" dirty="0" err="1">
                <a:solidFill>
                  <a:srgbClr val="000000"/>
                </a:solidFill>
              </a:rPr>
              <a:t>building</a:t>
            </a:r>
            <a:r>
              <a:rPr lang="fi-FI" sz="1000" b="1" dirty="0">
                <a:solidFill>
                  <a:srgbClr val="000000"/>
                </a:solidFill>
              </a:rPr>
              <a:t> as a </a:t>
            </a:r>
            <a:r>
              <a:rPr lang="fi-FI" sz="1000" b="1" dirty="0" err="1">
                <a:solidFill>
                  <a:srgbClr val="000000"/>
                </a:solidFill>
              </a:rPr>
              <a:t>platform</a:t>
            </a:r>
            <a:endParaRPr lang="fi-FI" sz="1000" b="1" dirty="0">
              <a:solidFill>
                <a:srgbClr val="000000"/>
              </a:solidFill>
            </a:endParaRP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i-FI" sz="1000" b="1" dirty="0" err="1">
                <a:solidFill>
                  <a:srgbClr val="000000"/>
                </a:solidFill>
              </a:rPr>
              <a:t>housing</a:t>
            </a:r>
            <a:r>
              <a:rPr lang="fi-FI" sz="1000" b="1" dirty="0">
                <a:solidFill>
                  <a:srgbClr val="000000"/>
                </a:solidFill>
              </a:rPr>
              <a:t> and </a:t>
            </a:r>
            <a:r>
              <a:rPr lang="fi-FI" sz="1000" b="1" dirty="0" err="1">
                <a:solidFill>
                  <a:srgbClr val="000000"/>
                </a:solidFill>
              </a:rPr>
              <a:t>freetime</a:t>
            </a:r>
            <a:r>
              <a:rPr lang="fi-FI" sz="1000" b="1" dirty="0">
                <a:solidFill>
                  <a:srgbClr val="000000"/>
                </a:solidFill>
              </a:rPr>
              <a:t> </a:t>
            </a:r>
            <a:r>
              <a:rPr lang="fi-FI" sz="1000" b="1" dirty="0" err="1">
                <a:solidFill>
                  <a:srgbClr val="000000"/>
                </a:solidFill>
              </a:rPr>
              <a:t>services</a:t>
            </a:r>
            <a:endParaRPr lang="fi-FI" sz="1000" b="1" dirty="0">
              <a:solidFill>
                <a:srgbClr val="000000"/>
              </a:solidFill>
            </a:endParaRPr>
          </a:p>
        </p:txBody>
      </p:sp>
      <p:sp>
        <p:nvSpPr>
          <p:cNvPr id="3" name="Pyöristetty suorakulmio 2"/>
          <p:cNvSpPr/>
          <p:nvPr/>
        </p:nvSpPr>
        <p:spPr bwMode="auto">
          <a:xfrm>
            <a:off x="3905178" y="1399299"/>
            <a:ext cx="1047750" cy="998433"/>
          </a:xfrm>
          <a:prstGeom prst="roundRect">
            <a:avLst>
              <a:gd name="adj" fmla="val 50000"/>
            </a:avLst>
          </a:prstGeom>
          <a:solidFill>
            <a:srgbClr val="CCCDEA"/>
          </a:solidFill>
          <a:ln w="38100">
            <a:solidFill>
              <a:srgbClr val="8E9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b="1" dirty="0">
                <a:solidFill>
                  <a:srgbClr val="000000"/>
                </a:solidFill>
                <a:cs typeface="Arial" panose="020B0604020202020204" pitchFamily="34" charset="0"/>
              </a:rPr>
              <a:t>MAAS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b="1" dirty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fi-FI" sz="1000" b="1" dirty="0" err="1">
                <a:solidFill>
                  <a:srgbClr val="000000"/>
                </a:solidFill>
                <a:cs typeface="Arial" panose="020B0604020202020204" pitchFamily="34" charset="0"/>
              </a:rPr>
              <a:t>mobility</a:t>
            </a:r>
            <a:r>
              <a:rPr lang="fi-FI" sz="1000" b="1" dirty="0">
                <a:solidFill>
                  <a:srgbClr val="000000"/>
                </a:solidFill>
                <a:cs typeface="Arial" panose="020B0604020202020204" pitchFamily="34" charset="0"/>
              </a:rPr>
              <a:t> as a </a:t>
            </a:r>
            <a:r>
              <a:rPr lang="fi-FI" sz="1000" b="1" dirty="0" err="1">
                <a:solidFill>
                  <a:srgbClr val="000000"/>
                </a:solidFill>
                <a:cs typeface="Arial" panose="020B0604020202020204" pitchFamily="34" charset="0"/>
              </a:rPr>
              <a:t>service</a:t>
            </a:r>
            <a:r>
              <a:rPr lang="fi-FI" sz="1000" b="1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Ellipsi 4"/>
          <p:cNvSpPr/>
          <p:nvPr/>
        </p:nvSpPr>
        <p:spPr bwMode="auto">
          <a:xfrm>
            <a:off x="5137150" y="2143125"/>
            <a:ext cx="1030288" cy="9969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b="1" dirty="0" err="1">
                <a:solidFill>
                  <a:srgbClr val="000000"/>
                </a:solidFill>
              </a:rPr>
              <a:t>Urban</a:t>
            </a:r>
            <a:r>
              <a:rPr lang="fi-FI" sz="1000" b="1" dirty="0">
                <a:solidFill>
                  <a:srgbClr val="000000"/>
                </a:solidFill>
              </a:rPr>
              <a:t> </a:t>
            </a:r>
            <a:r>
              <a:rPr lang="fi-FI" sz="1000" b="1" dirty="0" err="1">
                <a:solidFill>
                  <a:srgbClr val="000000"/>
                </a:solidFill>
              </a:rPr>
              <a:t>bio-production</a:t>
            </a:r>
            <a:endParaRPr lang="fi-FI" sz="1000" dirty="0">
              <a:solidFill>
                <a:srgbClr val="000000"/>
              </a:solidFill>
            </a:endParaRPr>
          </a:p>
        </p:txBody>
      </p:sp>
      <p:sp>
        <p:nvSpPr>
          <p:cNvPr id="6" name="Ellipsi 5"/>
          <p:cNvSpPr/>
          <p:nvPr/>
        </p:nvSpPr>
        <p:spPr bwMode="auto">
          <a:xfrm>
            <a:off x="5269904" y="3162029"/>
            <a:ext cx="1062037" cy="1030576"/>
          </a:xfrm>
          <a:prstGeom prst="ellipse">
            <a:avLst/>
          </a:prstGeom>
          <a:solidFill>
            <a:srgbClr val="FFE48F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 err="1">
                <a:solidFill>
                  <a:srgbClr val="000000"/>
                </a:solidFill>
              </a:rPr>
              <a:t>Solar</a:t>
            </a:r>
            <a:r>
              <a:rPr lang="fi-FI" sz="1200" b="1" dirty="0">
                <a:solidFill>
                  <a:srgbClr val="000000"/>
                </a:solidFill>
              </a:rPr>
              <a:t> </a:t>
            </a:r>
            <a:r>
              <a:rPr lang="fi-FI" sz="1200" b="1" dirty="0" err="1">
                <a:solidFill>
                  <a:srgbClr val="000000"/>
                </a:solidFill>
              </a:rPr>
              <a:t>energy</a:t>
            </a:r>
            <a:endParaRPr lang="fi-FI" sz="1200" b="1" dirty="0">
              <a:solidFill>
                <a:srgbClr val="000000"/>
              </a:solidFill>
            </a:endParaRPr>
          </a:p>
        </p:txBody>
      </p:sp>
      <p:sp>
        <p:nvSpPr>
          <p:cNvPr id="7" name="Ellipsi 6"/>
          <p:cNvSpPr/>
          <p:nvPr/>
        </p:nvSpPr>
        <p:spPr bwMode="auto">
          <a:xfrm>
            <a:off x="2528888" y="3222625"/>
            <a:ext cx="1008062" cy="1041400"/>
          </a:xfrm>
          <a:prstGeom prst="ellipse">
            <a:avLst/>
          </a:prstGeom>
          <a:solidFill>
            <a:srgbClr val="ED9B5D"/>
          </a:solidFill>
          <a:ln w="38100">
            <a:solidFill>
              <a:srgbClr val="E98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b="1" dirty="0">
                <a:solidFill>
                  <a:srgbClr val="000000"/>
                </a:solidFill>
              </a:rPr>
              <a:t>3D </a:t>
            </a:r>
            <a:r>
              <a:rPr lang="fi-FI" sz="1000" b="1" dirty="0" err="1">
                <a:solidFill>
                  <a:srgbClr val="000000"/>
                </a:solidFill>
              </a:rPr>
              <a:t>printing</a:t>
            </a:r>
            <a:endParaRPr lang="fi-FI" sz="1000" b="1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b="1" dirty="0">
                <a:solidFill>
                  <a:srgbClr val="000000"/>
                </a:solidFill>
              </a:rPr>
              <a:t>(home </a:t>
            </a:r>
            <a:r>
              <a:rPr lang="fi-FI" sz="1000" b="1" dirty="0" err="1">
                <a:solidFill>
                  <a:srgbClr val="000000"/>
                </a:solidFill>
              </a:rPr>
              <a:t>production</a:t>
            </a:r>
            <a:r>
              <a:rPr lang="fi-FI" sz="10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8" name="Pyöristetty suorakulmio 7"/>
          <p:cNvSpPr/>
          <p:nvPr/>
        </p:nvSpPr>
        <p:spPr bwMode="auto">
          <a:xfrm>
            <a:off x="5380210" y="4192605"/>
            <a:ext cx="884803" cy="839788"/>
          </a:xfrm>
          <a:prstGeom prst="roundRect">
            <a:avLst>
              <a:gd name="adj" fmla="val 49365"/>
            </a:avLst>
          </a:prstGeom>
          <a:solidFill>
            <a:srgbClr val="FFE48F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000" b="1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b="1" dirty="0" err="1">
                <a:solidFill>
                  <a:srgbClr val="000000"/>
                </a:solidFill>
              </a:rPr>
              <a:t>Electricity</a:t>
            </a:r>
            <a:r>
              <a:rPr lang="fi-FI" sz="1000" b="1" dirty="0">
                <a:solidFill>
                  <a:srgbClr val="000000"/>
                </a:solidFill>
              </a:rPr>
              <a:t> </a:t>
            </a:r>
            <a:r>
              <a:rPr lang="fi-FI" sz="1000" b="1" dirty="0" err="1">
                <a:solidFill>
                  <a:srgbClr val="000000"/>
                </a:solidFill>
              </a:rPr>
              <a:t>sales</a:t>
            </a:r>
            <a:r>
              <a:rPr lang="fi-FI" sz="1000" b="1" dirty="0">
                <a:solidFill>
                  <a:srgbClr val="000000"/>
                </a:solidFill>
              </a:rPr>
              <a:t>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b="1" dirty="0" err="1">
                <a:solidFill>
                  <a:srgbClr val="000000"/>
                </a:solidFill>
              </a:rPr>
              <a:t>sharing</a:t>
            </a:r>
            <a:endParaRPr lang="fi-FI" sz="1000" b="1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000" b="1" dirty="0">
              <a:solidFill>
                <a:srgbClr val="000000"/>
              </a:solidFill>
            </a:endParaRPr>
          </a:p>
        </p:txBody>
      </p:sp>
      <p:sp>
        <p:nvSpPr>
          <p:cNvPr id="10" name="Pyöristetty suorakulmio 9"/>
          <p:cNvSpPr/>
          <p:nvPr/>
        </p:nvSpPr>
        <p:spPr bwMode="auto">
          <a:xfrm>
            <a:off x="2656295" y="2288801"/>
            <a:ext cx="957261" cy="928079"/>
          </a:xfrm>
          <a:prstGeom prst="roundRect">
            <a:avLst>
              <a:gd name="adj" fmla="val 50000"/>
            </a:avLst>
          </a:prstGeom>
          <a:solidFill>
            <a:srgbClr val="FD9D77"/>
          </a:solidFill>
          <a:ln w="38100">
            <a:solidFill>
              <a:srgbClr val="F37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>
                <a:solidFill>
                  <a:srgbClr val="000000"/>
                </a:solidFill>
                <a:cs typeface="Arial" panose="020B0604020202020204" pitchFamily="34" charset="0"/>
              </a:rPr>
              <a:t>Service </a:t>
            </a:r>
            <a:r>
              <a:rPr lang="fi-FI" sz="1200" b="1" dirty="0" err="1">
                <a:solidFill>
                  <a:srgbClr val="000000"/>
                </a:solidFill>
                <a:cs typeface="Arial" panose="020B0604020202020204" pitchFamily="34" charset="0"/>
              </a:rPr>
              <a:t>robotics</a:t>
            </a:r>
            <a:endParaRPr lang="fi-FI" sz="12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Ellipsi 10"/>
          <p:cNvSpPr/>
          <p:nvPr/>
        </p:nvSpPr>
        <p:spPr bwMode="auto">
          <a:xfrm>
            <a:off x="1937716" y="1506528"/>
            <a:ext cx="1068714" cy="98483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b="1" dirty="0" err="1">
                <a:solidFill>
                  <a:srgbClr val="000000"/>
                </a:solidFill>
              </a:rPr>
              <a:t>eHealth</a:t>
            </a:r>
            <a:r>
              <a:rPr lang="fi-FI" sz="1000" b="1" dirty="0">
                <a:solidFill>
                  <a:srgbClr val="000000"/>
                </a:solidFill>
              </a:rPr>
              <a:t> (</a:t>
            </a:r>
            <a:r>
              <a:rPr lang="fi-FI" sz="1000" b="1" dirty="0" err="1">
                <a:solidFill>
                  <a:srgbClr val="000000"/>
                </a:solidFill>
              </a:rPr>
              <a:t>social</a:t>
            </a:r>
            <a:r>
              <a:rPr lang="fi-FI" sz="1000" b="1" dirty="0">
                <a:solidFill>
                  <a:srgbClr val="000000"/>
                </a:solidFill>
              </a:rPr>
              <a:t> and </a:t>
            </a:r>
            <a:r>
              <a:rPr lang="fi-FI" sz="1000" b="1" dirty="0" err="1">
                <a:solidFill>
                  <a:srgbClr val="000000"/>
                </a:solidFill>
              </a:rPr>
              <a:t>health</a:t>
            </a:r>
            <a:r>
              <a:rPr lang="fi-FI" sz="1000" b="1" dirty="0">
                <a:solidFill>
                  <a:srgbClr val="000000"/>
                </a:solidFill>
              </a:rPr>
              <a:t> </a:t>
            </a:r>
            <a:r>
              <a:rPr lang="fi-FI" sz="1000" b="1" dirty="0" err="1">
                <a:solidFill>
                  <a:srgbClr val="000000"/>
                </a:solidFill>
              </a:rPr>
              <a:t>care</a:t>
            </a:r>
            <a:r>
              <a:rPr lang="fi-FI" sz="1000" b="1" dirty="0">
                <a:solidFill>
                  <a:srgbClr val="000000"/>
                </a:solidFill>
              </a:rPr>
              <a:t>)</a:t>
            </a:r>
            <a:endParaRPr lang="fi-FI" sz="1000" dirty="0">
              <a:solidFill>
                <a:srgbClr val="000000"/>
              </a:solidFill>
            </a:endParaRPr>
          </a:p>
        </p:txBody>
      </p:sp>
      <p:sp>
        <p:nvSpPr>
          <p:cNvPr id="12" name="Pyöristetty suorakulmio 11"/>
          <p:cNvSpPr/>
          <p:nvPr/>
        </p:nvSpPr>
        <p:spPr bwMode="auto">
          <a:xfrm>
            <a:off x="3379476" y="4134385"/>
            <a:ext cx="1081088" cy="1081088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b="1" dirty="0">
                <a:solidFill>
                  <a:srgbClr val="000000"/>
                </a:solidFill>
                <a:cs typeface="Arial" panose="020B0604020202020204" pitchFamily="34" charset="0"/>
              </a:rPr>
              <a:t>Broadband </a:t>
            </a:r>
            <a:r>
              <a:rPr lang="fi-FI" sz="1000" b="1" dirty="0" err="1">
                <a:solidFill>
                  <a:srgbClr val="000000"/>
                </a:solidFill>
                <a:cs typeface="Arial" panose="020B0604020202020204" pitchFamily="34" charset="0"/>
              </a:rPr>
              <a:t>connection</a:t>
            </a:r>
            <a:endParaRPr lang="fi-FI" sz="1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b="1" dirty="0">
                <a:solidFill>
                  <a:srgbClr val="000000"/>
                </a:solidFill>
                <a:cs typeface="Arial" panose="020B0604020202020204" pitchFamily="34" charset="0"/>
              </a:rPr>
              <a:t>(5G, </a:t>
            </a:r>
            <a:r>
              <a:rPr lang="fi-FI" sz="1000" b="1" dirty="0" err="1">
                <a:solidFill>
                  <a:srgbClr val="000000"/>
                </a:solidFill>
                <a:cs typeface="Arial" panose="020B0604020202020204" pitchFamily="34" charset="0"/>
              </a:rPr>
              <a:t>fiber</a:t>
            </a:r>
            <a:r>
              <a:rPr lang="fi-FI" sz="1000" b="1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Pyöristetty suorakulmio 12"/>
          <p:cNvSpPr/>
          <p:nvPr/>
        </p:nvSpPr>
        <p:spPr bwMode="auto">
          <a:xfrm>
            <a:off x="2862492" y="5046298"/>
            <a:ext cx="900112" cy="885825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b="1" dirty="0" err="1">
                <a:solidFill>
                  <a:srgbClr val="000000"/>
                </a:solidFill>
                <a:cs typeface="Arial" panose="020B0604020202020204" pitchFamily="34" charset="0"/>
              </a:rPr>
              <a:t>Capacity</a:t>
            </a:r>
            <a:r>
              <a:rPr lang="fi-FI" sz="1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i-FI" sz="1000" b="1" dirty="0" err="1">
                <a:solidFill>
                  <a:srgbClr val="000000"/>
                </a:solidFill>
                <a:cs typeface="Arial" panose="020B0604020202020204" pitchFamily="34" charset="0"/>
              </a:rPr>
              <a:t>sales</a:t>
            </a:r>
            <a:r>
              <a:rPr lang="fi-FI" sz="1000" b="1" dirty="0">
                <a:solidFill>
                  <a:srgbClr val="000000"/>
                </a:solidFill>
                <a:cs typeface="Arial" panose="020B0604020202020204" pitchFamily="34" charset="0"/>
              </a:rPr>
              <a:t>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b="1" dirty="0" err="1">
                <a:solidFill>
                  <a:srgbClr val="000000"/>
                </a:solidFill>
                <a:cs typeface="Arial" panose="020B0604020202020204" pitchFamily="34" charset="0"/>
              </a:rPr>
              <a:t>sharing</a:t>
            </a:r>
            <a:endParaRPr lang="fi-FI" sz="1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" name="Pyöristetty suorakulmio 13"/>
          <p:cNvSpPr/>
          <p:nvPr/>
        </p:nvSpPr>
        <p:spPr bwMode="auto">
          <a:xfrm>
            <a:off x="4462416" y="4149216"/>
            <a:ext cx="901700" cy="885825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00" b="1" dirty="0">
                <a:solidFill>
                  <a:srgbClr val="000000"/>
                </a:solidFill>
                <a:cs typeface="Arial" panose="020B0604020202020204" pitchFamily="34" charset="0"/>
              </a:rPr>
              <a:t>Networks </a:t>
            </a:r>
            <a:r>
              <a:rPr lang="fi-FI" sz="1000" b="1" dirty="0" err="1">
                <a:solidFill>
                  <a:srgbClr val="000000"/>
                </a:solidFill>
                <a:cs typeface="Arial" panose="020B0604020202020204" pitchFamily="34" charset="0"/>
              </a:rPr>
              <a:t>base</a:t>
            </a:r>
            <a:r>
              <a:rPr lang="fi-FI" sz="1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i-FI" sz="1000" b="1" dirty="0" err="1">
                <a:solidFill>
                  <a:srgbClr val="000000"/>
                </a:solidFill>
                <a:cs typeface="Arial" panose="020B0604020202020204" pitchFamily="34" charset="0"/>
              </a:rPr>
              <a:t>stations</a:t>
            </a:r>
            <a:endParaRPr lang="fi-FI" sz="1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" name="Pyöristetty suorakulmio 14"/>
          <p:cNvSpPr/>
          <p:nvPr/>
        </p:nvSpPr>
        <p:spPr bwMode="auto">
          <a:xfrm>
            <a:off x="4903033" y="944835"/>
            <a:ext cx="1196975" cy="1176337"/>
          </a:xfrm>
          <a:prstGeom prst="roundRect">
            <a:avLst>
              <a:gd name="adj" fmla="val 50000"/>
            </a:avLst>
          </a:prstGeom>
          <a:solidFill>
            <a:srgbClr val="D094DC"/>
          </a:solidFill>
          <a:ln w="38100">
            <a:solidFill>
              <a:srgbClr val="C477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 err="1">
                <a:solidFill>
                  <a:schemeClr val="tx1"/>
                </a:solidFill>
                <a:cs typeface="Arial" panose="020B0604020202020204" pitchFamily="34" charset="0"/>
              </a:rPr>
              <a:t>Smart</a:t>
            </a:r>
            <a:r>
              <a:rPr lang="fi-FI" sz="1200" b="1" dirty="0">
                <a:solidFill>
                  <a:schemeClr val="tx1"/>
                </a:solidFill>
                <a:cs typeface="Arial" panose="020B0604020202020204" pitchFamily="34" charset="0"/>
              </a:rPr>
              <a:t> city</a:t>
            </a:r>
          </a:p>
        </p:txBody>
      </p:sp>
      <p:sp>
        <p:nvSpPr>
          <p:cNvPr id="16" name="Pyöristetty suorakulmio 15"/>
          <p:cNvSpPr/>
          <p:nvPr/>
        </p:nvSpPr>
        <p:spPr bwMode="auto">
          <a:xfrm>
            <a:off x="1937951" y="4164481"/>
            <a:ext cx="1196975" cy="1202660"/>
          </a:xfrm>
          <a:prstGeom prst="roundRect">
            <a:avLst>
              <a:gd name="adj" fmla="val 50000"/>
            </a:avLst>
          </a:prstGeom>
          <a:solidFill>
            <a:srgbClr val="A5FDF5"/>
          </a:solidFill>
          <a:ln w="38100">
            <a:solidFill>
              <a:srgbClr val="64F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 err="1">
                <a:solidFill>
                  <a:srgbClr val="000000"/>
                </a:solidFill>
                <a:cs typeface="Arial" panose="020B0604020202020204" pitchFamily="34" charset="0"/>
              </a:rPr>
              <a:t>IoT</a:t>
            </a:r>
            <a:r>
              <a:rPr lang="fi-FI" sz="12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>
                <a:solidFill>
                  <a:srgbClr val="000000"/>
                </a:solidFill>
                <a:cs typeface="Arial" panose="020B0604020202020204" pitchFamily="34" charset="0"/>
              </a:rPr>
              <a:t>(internet of </a:t>
            </a:r>
            <a:r>
              <a:rPr lang="fi-FI" sz="1200" b="1" dirty="0" err="1">
                <a:solidFill>
                  <a:srgbClr val="000000"/>
                </a:solidFill>
                <a:cs typeface="Arial" panose="020B0604020202020204" pitchFamily="34" charset="0"/>
              </a:rPr>
              <a:t>everything</a:t>
            </a:r>
            <a:r>
              <a:rPr lang="fi-FI" sz="1200" b="1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Ellipsi 16"/>
          <p:cNvSpPr/>
          <p:nvPr/>
        </p:nvSpPr>
        <p:spPr bwMode="auto">
          <a:xfrm>
            <a:off x="2782887" y="760439"/>
            <a:ext cx="1252876" cy="1146820"/>
          </a:xfrm>
          <a:prstGeom prst="ellipse">
            <a:avLst/>
          </a:prstGeom>
          <a:solidFill>
            <a:srgbClr val="FC9ECD"/>
          </a:solidFill>
          <a:ln w="38100">
            <a:solidFill>
              <a:srgbClr val="FB8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 err="1">
                <a:solidFill>
                  <a:srgbClr val="000000"/>
                </a:solidFill>
              </a:rPr>
              <a:t>MyData</a:t>
            </a:r>
            <a:endParaRPr lang="fi-FI" sz="1200" dirty="0">
              <a:solidFill>
                <a:srgbClr val="000000"/>
              </a:solidFill>
            </a:endParaRPr>
          </a:p>
        </p:txBody>
      </p:sp>
      <p:sp>
        <p:nvSpPr>
          <p:cNvPr id="2064" name="Otsikko 1"/>
          <p:cNvSpPr txBox="1">
            <a:spLocks/>
          </p:cNvSpPr>
          <p:nvPr/>
        </p:nvSpPr>
        <p:spPr bwMode="auto">
          <a:xfrm>
            <a:off x="457200" y="158999"/>
            <a:ext cx="82296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i-FI" altLang="fi-FI" sz="2500" b="1" dirty="0" err="1">
                <a:latin typeface="+mj-lt"/>
                <a:cs typeface="Arial" panose="020B0604020202020204" pitchFamily="34" charset="0"/>
              </a:rPr>
              <a:t>Changing</a:t>
            </a:r>
            <a:r>
              <a:rPr lang="fi-FI" altLang="fi-FI" sz="25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fi-FI" altLang="fi-FI" sz="2500" b="1" dirty="0" err="1">
                <a:latin typeface="+mj-lt"/>
                <a:cs typeface="Arial" panose="020B0604020202020204" pitchFamily="34" charset="0"/>
              </a:rPr>
              <a:t>consuming</a:t>
            </a:r>
            <a:r>
              <a:rPr lang="fi-FI" altLang="fi-FI" sz="25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fi-FI" altLang="fi-FI" sz="2500" b="1" dirty="0" err="1">
                <a:latin typeface="+mj-lt"/>
                <a:cs typeface="Arial" panose="020B0604020202020204" pitchFamily="34" charset="0"/>
              </a:rPr>
              <a:t>environment</a:t>
            </a:r>
            <a:r>
              <a:rPr lang="fi-FI" altLang="fi-FI" sz="2500" b="1" dirty="0">
                <a:latin typeface="+mj-lt"/>
                <a:cs typeface="Arial" panose="020B0604020202020204" pitchFamily="34" charset="0"/>
              </a:rPr>
              <a:t> - Smart </a:t>
            </a:r>
            <a:r>
              <a:rPr lang="fi-FI" altLang="fi-FI" sz="2500" b="1" dirty="0" err="1">
                <a:latin typeface="+mj-lt"/>
                <a:cs typeface="Arial" panose="020B0604020202020204" pitchFamily="34" charset="0"/>
              </a:rPr>
              <a:t>homes</a:t>
            </a:r>
            <a:r>
              <a:rPr lang="fi-FI" altLang="fi-FI" sz="2500" b="1" dirty="0">
                <a:latin typeface="+mj-lt"/>
                <a:cs typeface="Arial" panose="020B0604020202020204" pitchFamily="34" charset="0"/>
              </a:rPr>
              <a:t> and data </a:t>
            </a:r>
            <a:r>
              <a:rPr lang="fi-FI" altLang="fi-FI" sz="2500" b="1" dirty="0" err="1">
                <a:latin typeface="+mj-lt"/>
                <a:cs typeface="Arial" panose="020B0604020202020204" pitchFamily="34" charset="0"/>
              </a:rPr>
              <a:t>flows</a:t>
            </a:r>
            <a:endParaRPr lang="fi-FI" altLang="fi-FI" sz="2500" b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975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624C96-4135-4B2C-A41E-6D6942F44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Smart home as </a:t>
            </a:r>
            <a:r>
              <a:rPr lang="en-GB" dirty="0"/>
              <a:t>consuming</a:t>
            </a:r>
            <a:r>
              <a:rPr lang="fi-FI" dirty="0"/>
              <a:t> </a:t>
            </a:r>
            <a:r>
              <a:rPr lang="en-GB" dirty="0"/>
              <a:t>environment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C581DA3-EFFF-402C-924E-4BDAE0E0B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0365-44C5-496F-867E-86A785B159A2}" type="datetime1">
              <a:rPr lang="fi-FI" smtClean="0"/>
              <a:pPr/>
              <a:t>16.11.2018</a:t>
            </a:fld>
            <a:endParaRPr lang="en-US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F9325B6-C79D-49FB-8582-034FE96FC4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76A6C3-B7D4-46CA-B591-53665D1E4B3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BDED60D-FF19-4B6C-86B4-69F7C01E84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Esityksen otsikko</a:t>
            </a:r>
            <a:endParaRPr lang="en-US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DD219A0-CACD-4E0F-97F3-A59844A34E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720" y="1006097"/>
            <a:ext cx="594360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11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 </a:t>
            </a:r>
            <a:r>
              <a:rPr lang="en-US" sz="1600" b="1" dirty="0"/>
              <a:t>“ Teaching consumer competences - a strategy for consumer education</a:t>
            </a:r>
            <a:r>
              <a:rPr lang="en-US" sz="1600" dirty="0"/>
              <a:t>” and its appendix 1. </a:t>
            </a:r>
            <a:r>
              <a:rPr lang="fi-FI" sz="1600" b="1" dirty="0"/>
              <a:t>”</a:t>
            </a:r>
            <a:r>
              <a:rPr lang="en-US" sz="1600" b="1" dirty="0"/>
              <a:t>Age relevant life skills – development of consumer competences” </a:t>
            </a:r>
          </a:p>
          <a:p>
            <a:r>
              <a:rPr lang="en-US" sz="1600" dirty="0"/>
              <a:t>The work is done in dialog with EU and OECD</a:t>
            </a:r>
          </a:p>
          <a:p>
            <a:r>
              <a:rPr lang="en-US" sz="1600" dirty="0">
                <a:solidFill>
                  <a:srgbClr val="FF0000"/>
                </a:solidFill>
              </a:rPr>
              <a:t>NEW FRAMEWORK CE needed</a:t>
            </a:r>
            <a:endParaRPr lang="fi-FI" sz="1600" dirty="0">
              <a:solidFill>
                <a:srgbClr val="FF0000"/>
              </a:solidFill>
            </a:endParaRPr>
          </a:p>
          <a:p>
            <a:endParaRPr lang="fi-FI" dirty="0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framework for CE</a:t>
            </a:r>
            <a:endParaRPr lang="fi-FI" dirty="0"/>
          </a:p>
        </p:txBody>
      </p:sp>
      <p:sp>
        <p:nvSpPr>
          <p:cNvPr id="9" name="Suorakulmio 8"/>
          <p:cNvSpPr/>
          <p:nvPr/>
        </p:nvSpPr>
        <p:spPr>
          <a:xfrm>
            <a:off x="4519748" y="3102990"/>
            <a:ext cx="3984172" cy="311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05000"/>
              </a:lnSpc>
              <a:spcBef>
                <a:spcPts val="850"/>
              </a:spcBef>
              <a:buClr>
                <a:schemeClr val="accent1"/>
              </a:buClr>
              <a:buSzPct val="110000"/>
              <a:buFont typeface="Wingdings" pitchFamily="2" charset="2"/>
              <a:buChar char="§"/>
            </a:pPr>
            <a:r>
              <a:rPr lang="en-US" sz="1600" spc="-20" dirty="0"/>
              <a:t>Teaching consumer competences</a:t>
            </a:r>
          </a:p>
          <a:p>
            <a:pPr marL="288000" indent="-288000">
              <a:lnSpc>
                <a:spcPct val="105000"/>
              </a:lnSpc>
              <a:spcBef>
                <a:spcPts val="850"/>
              </a:spcBef>
              <a:buClr>
                <a:schemeClr val="accent1"/>
              </a:buClr>
              <a:buSzPct val="110000"/>
              <a:buFont typeface="Wingdings" pitchFamily="2" charset="2"/>
              <a:buChar char="§"/>
            </a:pPr>
            <a:r>
              <a:rPr lang="fi-FI" sz="1600" spc="-20" dirty="0"/>
              <a:t>Kuluttajakompetenssien oppiminen</a:t>
            </a:r>
          </a:p>
          <a:p>
            <a:pPr marL="288000" indent="-288000">
              <a:lnSpc>
                <a:spcPct val="105000"/>
              </a:lnSpc>
              <a:spcBef>
                <a:spcPts val="850"/>
              </a:spcBef>
              <a:buClr>
                <a:schemeClr val="accent1"/>
              </a:buClr>
              <a:buSzPct val="110000"/>
              <a:buFont typeface="Wingdings" pitchFamily="2" charset="2"/>
              <a:buChar char="§"/>
            </a:pPr>
            <a:r>
              <a:rPr lang="fi-FI" sz="1600" spc="-20" dirty="0" err="1"/>
              <a:t>Att</a:t>
            </a:r>
            <a:r>
              <a:rPr lang="fi-FI" sz="1600" spc="-20" dirty="0"/>
              <a:t> </a:t>
            </a:r>
            <a:r>
              <a:rPr lang="fi-FI" sz="1600" spc="-20" dirty="0" err="1"/>
              <a:t>undervisa</a:t>
            </a:r>
            <a:r>
              <a:rPr lang="fi-FI" sz="1600" spc="-20" dirty="0"/>
              <a:t> </a:t>
            </a:r>
            <a:r>
              <a:rPr lang="fi-FI" sz="1600" spc="-20" dirty="0" err="1"/>
              <a:t>om</a:t>
            </a:r>
            <a:r>
              <a:rPr lang="fi-FI" sz="1600" spc="-20" dirty="0"/>
              <a:t> </a:t>
            </a:r>
            <a:r>
              <a:rPr lang="fi-FI" sz="1600" spc="-20" dirty="0" err="1"/>
              <a:t>konsumentkompetens</a:t>
            </a:r>
            <a:endParaRPr lang="fi-FI" sz="1600" spc="-20" dirty="0"/>
          </a:p>
          <a:p>
            <a:pPr marL="288000" indent="-288000">
              <a:lnSpc>
                <a:spcPct val="105000"/>
              </a:lnSpc>
              <a:spcBef>
                <a:spcPts val="850"/>
              </a:spcBef>
              <a:buClr>
                <a:schemeClr val="accent1"/>
              </a:buClr>
              <a:buSzPct val="110000"/>
              <a:buFont typeface="Wingdings" pitchFamily="2" charset="2"/>
              <a:buChar char="§"/>
            </a:pPr>
            <a:r>
              <a:rPr lang="fi-FI" sz="1600" spc="-20" dirty="0" err="1"/>
              <a:t>Undervisning</a:t>
            </a:r>
            <a:r>
              <a:rPr lang="fi-FI" sz="1600" spc="-20" dirty="0"/>
              <a:t> i </a:t>
            </a:r>
            <a:r>
              <a:rPr lang="fi-FI" sz="1600" spc="-20" dirty="0" err="1"/>
              <a:t>forbrukerkompetanse</a:t>
            </a:r>
            <a:endParaRPr lang="fi-FI" sz="1600" spc="-20" dirty="0"/>
          </a:p>
          <a:p>
            <a:pPr marL="288000" indent="-288000">
              <a:lnSpc>
                <a:spcPct val="105000"/>
              </a:lnSpc>
              <a:spcBef>
                <a:spcPts val="850"/>
              </a:spcBef>
              <a:buClr>
                <a:schemeClr val="accent1"/>
              </a:buClr>
              <a:buSzPct val="110000"/>
              <a:buFont typeface="Wingdings" pitchFamily="2" charset="2"/>
              <a:buChar char="§"/>
            </a:pPr>
            <a:r>
              <a:rPr lang="fi-FI" sz="1600" spc="-20" dirty="0" err="1"/>
              <a:t>Tarbija</a:t>
            </a:r>
            <a:r>
              <a:rPr lang="fi-FI" sz="1600" spc="-20" dirty="0"/>
              <a:t> </a:t>
            </a:r>
            <a:r>
              <a:rPr lang="fi-FI" sz="1600" spc="-20" dirty="0" err="1"/>
              <a:t>käitumise</a:t>
            </a:r>
            <a:r>
              <a:rPr lang="fi-FI" sz="1600" spc="-20" dirty="0"/>
              <a:t> ja </a:t>
            </a:r>
            <a:r>
              <a:rPr lang="fi-FI" sz="1600" spc="-20" dirty="0" err="1"/>
              <a:t>oskuste</a:t>
            </a:r>
            <a:r>
              <a:rPr lang="fi-FI" sz="1600" spc="-20" dirty="0"/>
              <a:t> </a:t>
            </a:r>
            <a:r>
              <a:rPr lang="fi-FI" sz="1600" spc="-20" dirty="0" err="1"/>
              <a:t>õpetamine</a:t>
            </a:r>
            <a:endParaRPr lang="fi-FI" sz="1600" spc="-20" dirty="0"/>
          </a:p>
          <a:p>
            <a:pPr marL="288000" indent="-288000">
              <a:lnSpc>
                <a:spcPct val="105000"/>
              </a:lnSpc>
              <a:spcBef>
                <a:spcPts val="850"/>
              </a:spcBef>
              <a:buClr>
                <a:schemeClr val="accent1"/>
              </a:buClr>
              <a:buSzPct val="110000"/>
              <a:buFont typeface="Wingdings" pitchFamily="2" charset="2"/>
              <a:buChar char="§"/>
            </a:pPr>
            <a:r>
              <a:rPr lang="fi-FI" sz="1600" spc="-20" dirty="0"/>
              <a:t>Analysis of New Consumer Education in </a:t>
            </a:r>
            <a:r>
              <a:rPr lang="fi-FI" sz="1600" spc="-20" dirty="0" err="1"/>
              <a:t>Nordic</a:t>
            </a:r>
            <a:r>
              <a:rPr lang="fi-FI" sz="1600" spc="-20" dirty="0"/>
              <a:t> Schools (</a:t>
            </a:r>
            <a:r>
              <a:rPr lang="fi-FI" sz="1600" spc="-20" dirty="0" err="1"/>
              <a:t>Japanese</a:t>
            </a:r>
            <a:r>
              <a:rPr lang="fi-FI" sz="1600" spc="-20" dirty="0"/>
              <a:t> version)</a:t>
            </a:r>
          </a:p>
          <a:p>
            <a:pPr marL="288000" indent="-288000">
              <a:lnSpc>
                <a:spcPct val="105000"/>
              </a:lnSpc>
              <a:spcBef>
                <a:spcPts val="850"/>
              </a:spcBef>
              <a:buClr>
                <a:schemeClr val="accent1"/>
              </a:buClr>
              <a:buSzPct val="110000"/>
              <a:buFont typeface="Wingdings" pitchFamily="2" charset="2"/>
              <a:buChar char="§"/>
            </a:pPr>
            <a:r>
              <a:rPr lang="fi-FI" sz="1600" spc="-20" dirty="0" err="1"/>
              <a:t>Age</a:t>
            </a:r>
            <a:r>
              <a:rPr lang="fi-FI" sz="1600" spc="-20" dirty="0"/>
              <a:t> </a:t>
            </a:r>
            <a:r>
              <a:rPr lang="fi-FI" sz="1600" spc="-20" dirty="0" err="1"/>
              <a:t>relevant</a:t>
            </a:r>
            <a:r>
              <a:rPr lang="fi-FI" sz="1600" spc="-20" dirty="0"/>
              <a:t> life </a:t>
            </a:r>
            <a:r>
              <a:rPr lang="fi-FI" sz="1600" spc="-20" dirty="0" err="1"/>
              <a:t>skills</a:t>
            </a:r>
            <a:r>
              <a:rPr lang="fi-FI" sz="1600" spc="-20" dirty="0"/>
              <a:t>, </a:t>
            </a:r>
            <a:r>
              <a:rPr lang="fi-FI" sz="1600" spc="-20" dirty="0" err="1"/>
              <a:t>development</a:t>
            </a:r>
            <a:r>
              <a:rPr lang="fi-FI" sz="1600" spc="-20" dirty="0"/>
              <a:t> of </a:t>
            </a:r>
            <a:r>
              <a:rPr lang="fi-FI" sz="1600" spc="-20" dirty="0" err="1"/>
              <a:t>consumer</a:t>
            </a:r>
            <a:r>
              <a:rPr lang="fi-FI" sz="1600" spc="-20" dirty="0"/>
              <a:t> </a:t>
            </a:r>
            <a:r>
              <a:rPr lang="fi-FI" sz="1600" spc="-20" dirty="0" err="1"/>
              <a:t>competences</a:t>
            </a:r>
            <a:endParaRPr lang="fi-FI" sz="1600" spc="-20" dirty="0"/>
          </a:p>
        </p:txBody>
      </p:sp>
      <p:pic>
        <p:nvPicPr>
          <p:cNvPr id="11" name="Sisällön paikkamerkki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53297" y="905386"/>
            <a:ext cx="2717074" cy="2037806"/>
          </a:xfrm>
          <a:prstGeom prst="rect">
            <a:avLst/>
          </a:prstGeom>
        </p:spPr>
      </p:pic>
      <p:pic>
        <p:nvPicPr>
          <p:cNvPr id="6" name="image01.jpg">
            <a:extLst>
              <a:ext uri="{FF2B5EF4-FFF2-40B4-BE49-F238E27FC236}">
                <a16:creationId xmlns:a16="http://schemas.microsoft.com/office/drawing/2014/main" id="{2491D36A-A8C7-4B07-9F38-A7DE95E19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"/>
          <a:stretch/>
        </p:blipFill>
        <p:spPr bwMode="auto">
          <a:xfrm>
            <a:off x="1550527" y="4114307"/>
            <a:ext cx="2717074" cy="267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822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F5242563-3BD2-4899-8A1A-78DBBC1B2E1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l="33579" t="14771" r="34601" b="7545"/>
          <a:stretch/>
        </p:blipFill>
        <p:spPr>
          <a:xfrm>
            <a:off x="2637438" y="1094282"/>
            <a:ext cx="3877227" cy="5324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7368423-C235-4551-894B-EECB01C348F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BF30365-44C5-496F-867E-86A785B159A2}" type="datetime1">
              <a:rPr lang="fi-FI" smtClean="0"/>
              <a:pPr/>
              <a:t>16.11.2018</a:t>
            </a:fld>
            <a:endParaRPr lang="en-US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66EF5BA-63A4-4ACB-B703-81D55BCD25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B76A6C3-B7D4-46CA-B591-53665D1E4B3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CE6155C-E9C5-4321-B7D9-E53B3955BEA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Esityksen otsikko</a:t>
            </a:r>
            <a:endParaRPr lang="en-US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F301586D-5B17-4AA9-9680-A9F2C388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Digital </a:t>
            </a:r>
            <a:r>
              <a:rPr lang="fi-FI" dirty="0" err="1"/>
              <a:t>competences</a:t>
            </a:r>
            <a:r>
              <a:rPr lang="fi-FI" dirty="0"/>
              <a:t> at market </a:t>
            </a:r>
          </a:p>
        </p:txBody>
      </p:sp>
    </p:spTree>
    <p:extLst>
      <p:ext uri="{BB962C8B-B14F-4D97-AF65-F5344CB8AC3E}">
        <p14:creationId xmlns:p14="http://schemas.microsoft.com/office/powerpoint/2010/main" val="832532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A81D0473-6E57-404C-8127-9707FB31C40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l="31820" t="27545" r="30814" b="21101"/>
          <a:stretch/>
        </p:blipFill>
        <p:spPr>
          <a:xfrm>
            <a:off x="1191898" y="1094282"/>
            <a:ext cx="6709410" cy="5186868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153CA0C-9F18-458C-9169-8FD976A89CF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BF30365-44C5-496F-867E-86A785B159A2}" type="datetime1">
              <a:rPr lang="fi-FI" smtClean="0"/>
              <a:pPr/>
              <a:t>16.11.2018</a:t>
            </a:fld>
            <a:endParaRPr lang="en-US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EB2A066-53C5-46D8-AE8A-6E413CE566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B76A6C3-B7D4-46CA-B591-53665D1E4B3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4F0342D-0250-4DBF-B0FD-63F36F63336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Esityksen otsikko</a:t>
            </a:r>
            <a:endParaRPr lang="en-US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513BBFBA-07A4-4E5A-B254-7BC7E9A22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purchasing path follows the consumer logic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9583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aman puolen kulmista pyöristetty suorakulmio 20">
            <a:extLst>
              <a:ext uri="{FF2B5EF4-FFF2-40B4-BE49-F238E27FC236}">
                <a16:creationId xmlns:a16="http://schemas.microsoft.com/office/drawing/2014/main" id="{918036B1-1951-46CF-B675-EEA0E8F86687}"/>
              </a:ext>
            </a:extLst>
          </p:cNvPr>
          <p:cNvSpPr/>
          <p:nvPr/>
        </p:nvSpPr>
        <p:spPr>
          <a:xfrm>
            <a:off x="419100" y="1273175"/>
            <a:ext cx="8305800" cy="4194175"/>
          </a:xfrm>
          <a:prstGeom prst="round2SameRect">
            <a:avLst>
              <a:gd name="adj1" fmla="val 5289"/>
              <a:gd name="adj2" fmla="val 0"/>
            </a:avLst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>
                <a:solidFill>
                  <a:schemeClr val="bg2"/>
                </a:solidFill>
                <a:ea typeface="Tahoma" pitchFamily="34" charset="0"/>
                <a:cs typeface="Tahoma" pitchFamily="34" charset="0"/>
              </a:rPr>
              <a:t>Käyttö</a:t>
            </a:r>
          </a:p>
        </p:txBody>
      </p:sp>
      <p:pic>
        <p:nvPicPr>
          <p:cNvPr id="34819" name="Picture 3">
            <a:extLst>
              <a:ext uri="{FF2B5EF4-FFF2-40B4-BE49-F238E27FC236}">
                <a16:creationId xmlns:a16="http://schemas.microsoft.com/office/drawing/2014/main" id="{3B97255A-F2BE-4F58-91C2-45E5A2D83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224088"/>
            <a:ext cx="8027988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Päivämäärän paikkamerkki 3">
            <a:extLst>
              <a:ext uri="{FF2B5EF4-FFF2-40B4-BE49-F238E27FC236}">
                <a16:creationId xmlns:a16="http://schemas.microsoft.com/office/drawing/2014/main" id="{1B936163-A48B-47E2-A00D-BAA53E841E7A}"/>
              </a:ext>
            </a:extLst>
          </p:cNvPr>
          <p:cNvSpPr>
            <a:spLocks noGrp="1"/>
          </p:cNvSpPr>
          <p:nvPr>
            <p:ph type="dt" sz="quarter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55B53A-6DCD-4BC8-914D-BE1917A13D71}" type="datetime1">
              <a:rPr lang="fi-FI" altLang="fi-FI" smtClean="0">
                <a:solidFill>
                  <a:schemeClr val="accent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16.11.2018</a:t>
            </a:fld>
            <a:endParaRPr lang="en-US" altLang="fi-FI" dirty="0">
              <a:solidFill>
                <a:schemeClr val="accent1"/>
              </a:solidFill>
            </a:endParaRPr>
          </a:p>
        </p:txBody>
      </p:sp>
      <p:sp>
        <p:nvSpPr>
          <p:cNvPr id="34821" name="Dian numeron paikkamerkki 4">
            <a:extLst>
              <a:ext uri="{FF2B5EF4-FFF2-40B4-BE49-F238E27FC236}">
                <a16:creationId xmlns:a16="http://schemas.microsoft.com/office/drawing/2014/main" id="{1B35DDAB-E6E4-47A4-935B-6983C4BD5F4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ts val="85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05000"/>
              </a:lnSpc>
              <a:spcBef>
                <a:spcPts val="563"/>
              </a:spcBef>
              <a:buClr>
                <a:schemeClr val="accent1"/>
              </a:buClr>
              <a:buSzPct val="90000"/>
              <a:buFont typeface="Arial Black" panose="020B0A040201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05000"/>
              </a:lnSpc>
              <a:spcBef>
                <a:spcPts val="563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05000"/>
              </a:lnSpc>
              <a:spcBef>
                <a:spcPts val="563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05000"/>
              </a:lnSpc>
              <a:spcBef>
                <a:spcPts val="563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ts val="563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ts val="563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ts val="563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ts val="563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DB2E9B4-D6B6-4E90-B17B-918431E2E763}" type="slidenum">
              <a:rPr lang="en-US" altLang="fi-FI" sz="10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fi-FI" sz="1000">
              <a:solidFill>
                <a:schemeClr val="accent1"/>
              </a:solidFill>
            </a:endParaRPr>
          </a:p>
        </p:txBody>
      </p:sp>
      <p:sp>
        <p:nvSpPr>
          <p:cNvPr id="10244" name="Alatunnisteen paikkamerkki 5">
            <a:extLst>
              <a:ext uri="{FF2B5EF4-FFF2-40B4-BE49-F238E27FC236}">
                <a16:creationId xmlns:a16="http://schemas.microsoft.com/office/drawing/2014/main" id="{8D23DD0A-B6D3-4765-9233-CBD0EFBF42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>
                <a:solidFill>
                  <a:schemeClr val="accent1"/>
                </a:solidFill>
              </a:rPr>
              <a:t>Esityksen 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21A6E69-8B05-4E8E-964F-337505469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284163"/>
            <a:ext cx="8278812" cy="809625"/>
          </a:xfrm>
        </p:spPr>
        <p:txBody>
          <a:bodyPr/>
          <a:lstStyle/>
          <a:p>
            <a:pPr>
              <a:defRPr/>
            </a:pPr>
            <a:r>
              <a:rPr lang="en-GB" dirty="0"/>
              <a:t>Consuming process – purchasing path</a:t>
            </a:r>
            <a:endParaRPr lang="fi-FI" dirty="0">
              <a:solidFill>
                <a:srgbClr val="00B05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44B4EB06-DBE2-481E-B581-49E50EB06333}"/>
              </a:ext>
            </a:extLst>
          </p:cNvPr>
          <p:cNvSpPr txBox="1"/>
          <p:nvPr/>
        </p:nvSpPr>
        <p:spPr>
          <a:xfrm>
            <a:off x="803275" y="1662113"/>
            <a:ext cx="1403350" cy="1793875"/>
          </a:xfrm>
          <a:prstGeom prst="round2SameRect">
            <a:avLst>
              <a:gd name="adj1" fmla="val 11918"/>
              <a:gd name="adj2" fmla="val 0"/>
            </a:avLst>
          </a:prstGeom>
          <a:solidFill>
            <a:srgbClr val="00B050"/>
          </a:solidFill>
        </p:spPr>
        <p:txBody>
          <a:bodyPr wrap="none" lIns="36000" tIns="36000" rIns="36000" bIns="36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 err="1">
                <a:solidFill>
                  <a:schemeClr val="bg2"/>
                </a:solidFill>
              </a:rPr>
              <a:t>Cost-</a:t>
            </a:r>
            <a:endParaRPr lang="fi-FI" sz="1600" dirty="0">
              <a:solidFill>
                <a:schemeClr val="bg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 err="1">
                <a:solidFill>
                  <a:schemeClr val="bg2"/>
                </a:solidFill>
              </a:rPr>
              <a:t>consciousness</a:t>
            </a:r>
            <a:endParaRPr lang="fi-FI" sz="1600" dirty="0">
              <a:solidFill>
                <a:schemeClr val="bg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 err="1">
                <a:solidFill>
                  <a:schemeClr val="bg2"/>
                </a:solidFill>
              </a:rPr>
              <a:t>Dreams</a:t>
            </a:r>
            <a:endParaRPr lang="fi-FI" sz="1600" dirty="0">
              <a:solidFill>
                <a:schemeClr val="bg2"/>
              </a:solidFill>
            </a:endParaRP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F99E3F7D-FBED-41FF-A1B4-C225DA22A344}"/>
              </a:ext>
            </a:extLst>
          </p:cNvPr>
          <p:cNvSpPr txBox="1"/>
          <p:nvPr/>
        </p:nvSpPr>
        <p:spPr>
          <a:xfrm>
            <a:off x="2206625" y="1655763"/>
            <a:ext cx="1565275" cy="1800225"/>
          </a:xfrm>
          <a:prstGeom prst="round2SameRect">
            <a:avLst>
              <a:gd name="adj1" fmla="val 13275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lIns="36000" tIns="36000" rIns="36000" bIns="36000"/>
          <a:lstStyle/>
          <a:p>
            <a:pPr algn="ctr">
              <a:defRPr/>
            </a:pPr>
            <a:r>
              <a:rPr lang="fi-FI" sz="1600" dirty="0" err="1">
                <a:solidFill>
                  <a:schemeClr val="bg2"/>
                </a:solidFill>
              </a:rPr>
              <a:t>Cost-consciousness</a:t>
            </a:r>
            <a:endParaRPr lang="fi-FI" sz="1600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fi-FI" sz="1600" dirty="0" err="1">
                <a:solidFill>
                  <a:schemeClr val="bg2"/>
                </a:solidFill>
              </a:rPr>
              <a:t>Expenses</a:t>
            </a:r>
            <a:r>
              <a:rPr lang="fi-FI" sz="1600" dirty="0">
                <a:solidFill>
                  <a:schemeClr val="bg2"/>
                </a:solidFill>
              </a:rPr>
              <a:t> and </a:t>
            </a:r>
            <a:r>
              <a:rPr lang="fi-FI" sz="1600" dirty="0" err="1">
                <a:solidFill>
                  <a:schemeClr val="bg2"/>
                </a:solidFill>
              </a:rPr>
              <a:t>income</a:t>
            </a:r>
            <a:endParaRPr lang="fi-FI" sz="1600" dirty="0">
              <a:solidFill>
                <a:schemeClr val="bg2"/>
              </a:solidFill>
            </a:endParaRP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5B696114-E887-45B1-8BFD-09BB07FA2BAF}"/>
              </a:ext>
            </a:extLst>
          </p:cNvPr>
          <p:cNvSpPr txBox="1"/>
          <p:nvPr/>
        </p:nvSpPr>
        <p:spPr>
          <a:xfrm>
            <a:off x="3718273" y="1656624"/>
            <a:ext cx="1606201" cy="1741488"/>
          </a:xfrm>
          <a:prstGeom prst="round2SameRect">
            <a:avLst>
              <a:gd name="adj1" fmla="val 12597"/>
              <a:gd name="adj2" fmla="val 0"/>
            </a:avLst>
          </a:prstGeom>
          <a:solidFill>
            <a:schemeClr val="accent2">
              <a:lumMod val="50000"/>
            </a:schemeClr>
          </a:solidFill>
        </p:spPr>
        <p:txBody>
          <a:bodyPr lIns="36000" tIns="36000" rIns="36000" bIns="36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 err="1">
                <a:solidFill>
                  <a:schemeClr val="bg2"/>
                </a:solidFill>
              </a:rPr>
              <a:t>Cost-consciousness</a:t>
            </a:r>
            <a:endParaRPr lang="fi-FI" sz="1600" dirty="0">
              <a:solidFill>
                <a:schemeClr val="bg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 err="1">
                <a:solidFill>
                  <a:schemeClr val="bg2"/>
                </a:solidFill>
              </a:rPr>
              <a:t>Managing</a:t>
            </a:r>
            <a:r>
              <a:rPr lang="fi-FI" sz="1600" dirty="0">
                <a:solidFill>
                  <a:schemeClr val="bg2"/>
                </a:solidFill>
              </a:rPr>
              <a:t> </a:t>
            </a:r>
            <a:r>
              <a:rPr lang="fi-FI" sz="1600" dirty="0" err="1">
                <a:solidFill>
                  <a:schemeClr val="bg2"/>
                </a:solidFill>
              </a:rPr>
              <a:t>contracts</a:t>
            </a:r>
            <a:endParaRPr lang="fi-FI" sz="1600" dirty="0">
              <a:solidFill>
                <a:schemeClr val="bg2"/>
              </a:solidFill>
            </a:endParaRPr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53A17CB1-ED17-47B0-9EB9-A9A649A54D16}"/>
              </a:ext>
            </a:extLst>
          </p:cNvPr>
          <p:cNvSpPr txBox="1"/>
          <p:nvPr/>
        </p:nvSpPr>
        <p:spPr>
          <a:xfrm>
            <a:off x="5324475" y="1655763"/>
            <a:ext cx="1403350" cy="1800225"/>
          </a:xfrm>
          <a:prstGeom prst="round2SameRect">
            <a:avLst>
              <a:gd name="adj1" fmla="val 11918"/>
              <a:gd name="adj2" fmla="val 0"/>
            </a:avLst>
          </a:prstGeom>
          <a:solidFill>
            <a:schemeClr val="accent2">
              <a:lumMod val="50000"/>
            </a:schemeClr>
          </a:solidFill>
        </p:spPr>
        <p:txBody>
          <a:bodyPr lIns="36000" tIns="36000" rIns="36000" bIns="36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>
                <a:solidFill>
                  <a:schemeClr val="bg2"/>
                </a:solidFill>
              </a:rPr>
              <a:t>Active </a:t>
            </a:r>
            <a:r>
              <a:rPr lang="fi-FI" sz="1600" dirty="0" err="1">
                <a:solidFill>
                  <a:schemeClr val="bg2"/>
                </a:solidFill>
              </a:rPr>
              <a:t>financial</a:t>
            </a:r>
            <a:r>
              <a:rPr lang="fi-FI" sz="1600" dirty="0">
                <a:solidFill>
                  <a:schemeClr val="bg2"/>
                </a:solidFill>
              </a:rPr>
              <a:t> management</a:t>
            </a: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9318B591-49E4-4CFF-9E53-522CF5738F77}"/>
              </a:ext>
            </a:extLst>
          </p:cNvPr>
          <p:cNvSpPr txBox="1"/>
          <p:nvPr/>
        </p:nvSpPr>
        <p:spPr>
          <a:xfrm>
            <a:off x="6742114" y="1662113"/>
            <a:ext cx="1528761" cy="1793875"/>
          </a:xfrm>
          <a:prstGeom prst="round2SameRect">
            <a:avLst>
              <a:gd name="adj1" fmla="val 10561"/>
              <a:gd name="adj2" fmla="val 0"/>
            </a:avLst>
          </a:prstGeom>
          <a:solidFill>
            <a:srgbClr val="00B050"/>
          </a:solidFill>
        </p:spPr>
        <p:txBody>
          <a:bodyPr wrap="none" lIns="36000" tIns="36000" rIns="36000" bIns="36000"/>
          <a:lstStyle/>
          <a:p>
            <a:pPr algn="ctr">
              <a:defRPr/>
            </a:pPr>
            <a:r>
              <a:rPr lang="fi-FI" sz="1600" dirty="0" err="1">
                <a:solidFill>
                  <a:schemeClr val="bg2"/>
                </a:solidFill>
              </a:rPr>
              <a:t>Sustainability</a:t>
            </a:r>
            <a:endParaRPr lang="fi-FI" sz="1600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fi-FI" sz="1600" dirty="0" err="1">
                <a:solidFill>
                  <a:schemeClr val="bg2"/>
                </a:solidFill>
              </a:rPr>
              <a:t>Environmental</a:t>
            </a:r>
            <a:endParaRPr lang="fi-FI" sz="1600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fi-FI" sz="1600" dirty="0" err="1">
                <a:solidFill>
                  <a:schemeClr val="bg2"/>
                </a:solidFill>
              </a:rPr>
              <a:t>consciousness</a:t>
            </a:r>
            <a:endParaRPr lang="fi-FI" sz="1600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fi-FI" sz="1600" dirty="0">
                <a:solidFill>
                  <a:schemeClr val="bg2"/>
                </a:solidFill>
              </a:rPr>
              <a:t> </a:t>
            </a:r>
            <a:r>
              <a:rPr lang="fi-FI" sz="1600" dirty="0" err="1">
                <a:solidFill>
                  <a:schemeClr val="bg2"/>
                </a:solidFill>
              </a:rPr>
              <a:t>Dreams</a:t>
            </a:r>
            <a:endParaRPr lang="fi-FI" sz="1600" dirty="0">
              <a:solidFill>
                <a:schemeClr val="bg2"/>
              </a:solidFill>
            </a:endParaRP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F7E555EA-6C96-4D4B-A5F9-F309F0A12A02}"/>
              </a:ext>
            </a:extLst>
          </p:cNvPr>
          <p:cNvSpPr/>
          <p:nvPr/>
        </p:nvSpPr>
        <p:spPr>
          <a:xfrm>
            <a:off x="803275" y="3194050"/>
            <a:ext cx="1403350" cy="170815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b"/>
          <a:lstStyle/>
          <a:p>
            <a:pPr algn="ctr">
              <a:defRPr/>
            </a:pPr>
            <a:r>
              <a:rPr lang="fi-FI" sz="1600" dirty="0">
                <a:solidFill>
                  <a:schemeClr val="bg2"/>
                </a:solidFill>
                <a:latin typeface="+mj-lt"/>
                <a:ea typeface="Tahoma" pitchFamily="34" charset="0"/>
                <a:cs typeface="Tahoma" pitchFamily="34" charset="0"/>
              </a:rPr>
              <a:t>Marketing</a:t>
            </a:r>
          </a:p>
          <a:p>
            <a:pPr algn="ctr">
              <a:defRPr/>
            </a:pPr>
            <a:r>
              <a:rPr lang="fi-FI" sz="1600" dirty="0" err="1">
                <a:solidFill>
                  <a:schemeClr val="bg2"/>
                </a:solidFill>
                <a:latin typeface="+mj-lt"/>
                <a:ea typeface="Tahoma" pitchFamily="34" charset="0"/>
                <a:cs typeface="Tahoma" pitchFamily="34" charset="0"/>
              </a:rPr>
              <a:t>Needs</a:t>
            </a:r>
            <a:endParaRPr lang="fi-FI" sz="1600" dirty="0">
              <a:solidFill>
                <a:schemeClr val="bg2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fi-FI" dirty="0">
              <a:solidFill>
                <a:schemeClr val="bg2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498AF729-F5A5-41E3-A915-7EDCE5AC009F}"/>
              </a:ext>
            </a:extLst>
          </p:cNvPr>
          <p:cNvSpPr/>
          <p:nvPr/>
        </p:nvSpPr>
        <p:spPr>
          <a:xfrm>
            <a:off x="2216150" y="3424239"/>
            <a:ext cx="1570038" cy="20415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lIns="36000" tIns="36000" rIns="36000" bIns="36000" anchor="b"/>
          <a:lstStyle/>
          <a:p>
            <a:pPr algn="ctr">
              <a:defRPr/>
            </a:pPr>
            <a:r>
              <a:rPr lang="fi-FI" sz="1600" dirty="0" err="1">
                <a:solidFill>
                  <a:schemeClr val="bg2"/>
                </a:solidFill>
                <a:latin typeface="+mj-lt"/>
                <a:ea typeface="Tahoma" pitchFamily="34" charset="0"/>
                <a:cs typeface="Tahoma" pitchFamily="34" charset="0"/>
              </a:rPr>
              <a:t>Purchases</a:t>
            </a:r>
            <a:r>
              <a:rPr lang="fi-FI" sz="1600" dirty="0">
                <a:solidFill>
                  <a:schemeClr val="bg2"/>
                </a:solidFill>
                <a:latin typeface="+mj-lt"/>
                <a:ea typeface="Tahoma" pitchFamily="34" charset="0"/>
                <a:cs typeface="Tahoma" pitchFamily="34" charset="0"/>
              </a:rPr>
              <a:t> and </a:t>
            </a:r>
            <a:r>
              <a:rPr lang="fi-FI" sz="1600" dirty="0" err="1">
                <a:solidFill>
                  <a:schemeClr val="bg2"/>
                </a:solidFill>
                <a:latin typeface="+mj-lt"/>
                <a:ea typeface="Tahoma" pitchFamily="34" charset="0"/>
                <a:cs typeface="Tahoma" pitchFamily="34" charset="0"/>
              </a:rPr>
              <a:t>agreements</a:t>
            </a:r>
            <a:endParaRPr lang="fi-FI" sz="1600" dirty="0">
              <a:solidFill>
                <a:schemeClr val="bg2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fi-FI" sz="1600" dirty="0">
                <a:solidFill>
                  <a:schemeClr val="bg2"/>
                </a:solidFill>
                <a:latin typeface="+mj-lt"/>
                <a:ea typeface="Tahoma" pitchFamily="34" charset="0"/>
                <a:cs typeface="Tahoma" pitchFamily="34" charset="0"/>
              </a:rPr>
              <a:t>/</a:t>
            </a:r>
            <a:r>
              <a:rPr lang="fi-FI" sz="1600" dirty="0" err="1">
                <a:solidFill>
                  <a:schemeClr val="bg2"/>
                </a:solidFill>
                <a:latin typeface="+mj-lt"/>
                <a:ea typeface="Tahoma" pitchFamily="34" charset="0"/>
                <a:cs typeface="Tahoma" pitchFamily="34" charset="0"/>
              </a:rPr>
              <a:t>contracts</a:t>
            </a:r>
            <a:endParaRPr lang="fi-FI" sz="1600" dirty="0">
              <a:solidFill>
                <a:schemeClr val="bg2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A95784B8-A8F4-49B5-8196-9AF099A3D35E}"/>
              </a:ext>
            </a:extLst>
          </p:cNvPr>
          <p:cNvSpPr/>
          <p:nvPr/>
        </p:nvSpPr>
        <p:spPr>
          <a:xfrm>
            <a:off x="3696652" y="3638958"/>
            <a:ext cx="1655444" cy="187325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lIns="36000" tIns="36000" rIns="36000" bIns="36000" anchor="b"/>
          <a:lstStyle/>
          <a:p>
            <a:pPr algn="ctr">
              <a:defRPr/>
            </a:pPr>
            <a:r>
              <a:rPr lang="fi-FI" sz="1600" dirty="0" err="1">
                <a:solidFill>
                  <a:schemeClr val="bg2"/>
                </a:solidFill>
                <a:latin typeface="+mj-lt"/>
                <a:ea typeface="Tahoma" pitchFamily="34" charset="0"/>
                <a:cs typeface="Tahoma" pitchFamily="34" charset="0"/>
              </a:rPr>
              <a:t>Regular</a:t>
            </a:r>
            <a:r>
              <a:rPr lang="fi-FI" sz="1600" dirty="0">
                <a:solidFill>
                  <a:schemeClr val="bg2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fi-FI" sz="1600" dirty="0" err="1">
                <a:solidFill>
                  <a:schemeClr val="bg2"/>
                </a:solidFill>
                <a:latin typeface="+mj-lt"/>
                <a:ea typeface="Tahoma" pitchFamily="34" charset="0"/>
                <a:cs typeface="Tahoma" pitchFamily="34" charset="0"/>
              </a:rPr>
              <a:t>payments</a:t>
            </a:r>
            <a:r>
              <a:rPr lang="fi-FI" sz="1600" dirty="0">
                <a:solidFill>
                  <a:schemeClr val="bg2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fi-FI" sz="1600" dirty="0" err="1">
                <a:solidFill>
                  <a:schemeClr val="bg2"/>
                </a:solidFill>
                <a:latin typeface="+mj-lt"/>
                <a:ea typeface="Tahoma" pitchFamily="34" charset="0"/>
                <a:cs typeface="Tahoma" pitchFamily="34" charset="0"/>
              </a:rPr>
              <a:t>according</a:t>
            </a:r>
            <a:r>
              <a:rPr lang="fi-FI" sz="1600" dirty="0">
                <a:solidFill>
                  <a:schemeClr val="bg2"/>
                </a:solidFill>
                <a:latin typeface="+mj-lt"/>
                <a:ea typeface="Tahoma" pitchFamily="34" charset="0"/>
                <a:cs typeface="Tahoma" pitchFamily="34" charset="0"/>
              </a:rPr>
              <a:t>  to </a:t>
            </a:r>
            <a:r>
              <a:rPr lang="fi-FI" sz="1600" dirty="0" err="1">
                <a:solidFill>
                  <a:schemeClr val="bg2"/>
                </a:solidFill>
                <a:latin typeface="+mj-lt"/>
                <a:ea typeface="Tahoma" pitchFamily="34" charset="0"/>
                <a:cs typeface="Tahoma" pitchFamily="34" charset="0"/>
              </a:rPr>
              <a:t>contracts</a:t>
            </a:r>
            <a:endParaRPr lang="fi-FI" sz="1600" dirty="0">
              <a:solidFill>
                <a:schemeClr val="bg2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fi-FI" dirty="0">
              <a:solidFill>
                <a:schemeClr val="bg2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72BEEC95-3845-471C-93AF-353EB17DD985}"/>
              </a:ext>
            </a:extLst>
          </p:cNvPr>
          <p:cNvSpPr/>
          <p:nvPr/>
        </p:nvSpPr>
        <p:spPr>
          <a:xfrm>
            <a:off x="5324475" y="3398112"/>
            <a:ext cx="1450976" cy="206765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lIns="36000" tIns="36000" rIns="0" bIns="36000" anchor="b"/>
          <a:lstStyle/>
          <a:p>
            <a:pPr algn="ctr">
              <a:defRPr/>
            </a:pPr>
            <a:r>
              <a:rPr lang="fi-FI" sz="1600" dirty="0" err="1">
                <a:solidFill>
                  <a:schemeClr val="bg2"/>
                </a:solidFill>
                <a:latin typeface="+mj-lt"/>
                <a:ea typeface="Tahoma" pitchFamily="34" charset="0"/>
                <a:cs typeface="Tahoma" pitchFamily="34" charset="0"/>
              </a:rPr>
              <a:t>Faults</a:t>
            </a:r>
            <a:r>
              <a:rPr lang="fi-FI" sz="1600" dirty="0">
                <a:solidFill>
                  <a:schemeClr val="bg2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fi-FI" sz="1600" dirty="0" err="1">
                <a:solidFill>
                  <a:schemeClr val="bg2"/>
                </a:solidFill>
                <a:latin typeface="+mj-lt"/>
                <a:ea typeface="Tahoma" pitchFamily="34" charset="0"/>
                <a:cs typeface="Tahoma" pitchFamily="34" charset="0"/>
              </a:rPr>
              <a:t>or</a:t>
            </a:r>
            <a:r>
              <a:rPr lang="fi-FI" sz="1600" dirty="0">
                <a:solidFill>
                  <a:schemeClr val="bg2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fi-FI" sz="1600" dirty="0" err="1">
                <a:solidFill>
                  <a:schemeClr val="bg2"/>
                </a:solidFill>
                <a:latin typeface="+mj-lt"/>
                <a:ea typeface="Tahoma" pitchFamily="34" charset="0"/>
                <a:cs typeface="Tahoma" pitchFamily="34" charset="0"/>
              </a:rPr>
              <a:t>defects</a:t>
            </a:r>
            <a:endParaRPr lang="fi-FI" sz="1600" dirty="0">
              <a:solidFill>
                <a:schemeClr val="bg2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fi-FI" sz="1600" dirty="0" err="1">
                <a:solidFill>
                  <a:schemeClr val="bg2"/>
                </a:solidFill>
                <a:latin typeface="+mj-lt"/>
                <a:ea typeface="Tahoma" pitchFamily="34" charset="0"/>
                <a:cs typeface="Tahoma" pitchFamily="34" charset="0"/>
              </a:rPr>
              <a:t>Reklamation</a:t>
            </a:r>
            <a:r>
              <a:rPr lang="fi-FI" sz="1600" dirty="0">
                <a:solidFill>
                  <a:schemeClr val="bg2"/>
                </a:solidFill>
                <a:latin typeface="+mj-lt"/>
                <a:ea typeface="Tahoma" pitchFamily="34" charset="0"/>
                <a:cs typeface="Tahoma" pitchFamily="34" charset="0"/>
              </a:rPr>
              <a:t>,</a:t>
            </a:r>
          </a:p>
          <a:p>
            <a:pPr algn="ctr">
              <a:defRPr/>
            </a:pPr>
            <a:r>
              <a:rPr lang="fi-FI" sz="1600" dirty="0">
                <a:solidFill>
                  <a:schemeClr val="bg2"/>
                </a:solidFill>
                <a:latin typeface="+mj-lt"/>
                <a:ea typeface="Tahoma" pitchFamily="34" charset="0"/>
                <a:cs typeface="Tahoma" pitchFamily="34" charset="0"/>
              </a:rPr>
              <a:t>Rights and  </a:t>
            </a:r>
            <a:r>
              <a:rPr lang="fi-FI" sz="1600" dirty="0" err="1">
                <a:solidFill>
                  <a:schemeClr val="bg2"/>
                </a:solidFill>
                <a:latin typeface="+mj-lt"/>
                <a:ea typeface="Tahoma" pitchFamily="34" charset="0"/>
                <a:cs typeface="Tahoma" pitchFamily="34" charset="0"/>
              </a:rPr>
              <a:t>oblications</a:t>
            </a:r>
            <a:endParaRPr lang="fi-FI" sz="1600" dirty="0">
              <a:solidFill>
                <a:schemeClr val="bg2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Suorakulmio 25">
            <a:extLst>
              <a:ext uri="{FF2B5EF4-FFF2-40B4-BE49-F238E27FC236}">
                <a16:creationId xmlns:a16="http://schemas.microsoft.com/office/drawing/2014/main" id="{1F810B5D-9D04-4EF1-95E7-31A5E84999A3}"/>
              </a:ext>
            </a:extLst>
          </p:cNvPr>
          <p:cNvSpPr/>
          <p:nvPr/>
        </p:nvSpPr>
        <p:spPr>
          <a:xfrm>
            <a:off x="6742113" y="3424239"/>
            <a:ext cx="1528762" cy="2039938"/>
          </a:xfrm>
          <a:prstGeom prst="rect">
            <a:avLst/>
          </a:prstGeom>
          <a:solidFill>
            <a:srgbClr val="00B050"/>
          </a:solidFill>
        </p:spPr>
        <p:txBody>
          <a:bodyPr lIns="36000" tIns="36000" rIns="36000" bIns="36000" anchor="b"/>
          <a:lstStyle/>
          <a:p>
            <a:pPr algn="ctr">
              <a:defRPr/>
            </a:pPr>
            <a:r>
              <a:rPr lang="fi-FI" sz="1600" dirty="0" err="1">
                <a:solidFill>
                  <a:schemeClr val="bg2"/>
                </a:solidFill>
                <a:latin typeface="+mj-lt"/>
                <a:ea typeface="Tahoma" pitchFamily="34" charset="0"/>
                <a:cs typeface="Tahoma" pitchFamily="34" charset="0"/>
              </a:rPr>
              <a:t>Re-order</a:t>
            </a:r>
            <a:endParaRPr lang="fi-FI" sz="1600" dirty="0">
              <a:solidFill>
                <a:schemeClr val="bg2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fi-FI" sz="1600" dirty="0" err="1">
                <a:solidFill>
                  <a:schemeClr val="bg2"/>
                </a:solidFill>
                <a:latin typeface="+mj-lt"/>
                <a:ea typeface="Tahoma" pitchFamily="34" charset="0"/>
                <a:cs typeface="Tahoma" pitchFamily="34" charset="0"/>
              </a:rPr>
              <a:t>Acquisition</a:t>
            </a:r>
            <a:endParaRPr lang="fi-FI" sz="1600" dirty="0">
              <a:solidFill>
                <a:schemeClr val="bg2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fi-FI" sz="1600" dirty="0" err="1">
                <a:solidFill>
                  <a:schemeClr val="bg2"/>
                </a:solidFill>
                <a:latin typeface="+mj-lt"/>
                <a:ea typeface="Tahoma" pitchFamily="34" charset="0"/>
                <a:cs typeface="Tahoma" pitchFamily="34" charset="0"/>
              </a:rPr>
              <a:t>Disposal</a:t>
            </a:r>
            <a:r>
              <a:rPr lang="fi-FI" sz="1600" dirty="0">
                <a:solidFill>
                  <a:schemeClr val="bg2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fi-FI" sz="1600" dirty="0" err="1">
                <a:solidFill>
                  <a:schemeClr val="bg2"/>
                </a:solidFill>
                <a:latin typeface="+mj-lt"/>
                <a:ea typeface="Tahoma" pitchFamily="34" charset="0"/>
                <a:cs typeface="Tahoma" pitchFamily="34" charset="0"/>
              </a:rPr>
              <a:t>Recycling</a:t>
            </a:r>
            <a:r>
              <a:rPr lang="fi-FI" sz="1600" dirty="0">
                <a:solidFill>
                  <a:schemeClr val="bg2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fi-FI" sz="1600" dirty="0" err="1">
                <a:solidFill>
                  <a:schemeClr val="bg2"/>
                </a:solidFill>
                <a:latin typeface="+mj-lt"/>
                <a:ea typeface="Tahoma" pitchFamily="34" charset="0"/>
                <a:cs typeface="Tahoma" pitchFamily="34" charset="0"/>
              </a:rPr>
              <a:t>Terminating</a:t>
            </a:r>
            <a:r>
              <a:rPr lang="fi-FI" sz="1600" dirty="0">
                <a:solidFill>
                  <a:schemeClr val="bg2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fi-FI" sz="1600" dirty="0" err="1">
                <a:solidFill>
                  <a:schemeClr val="bg2"/>
                </a:solidFill>
                <a:latin typeface="+mj-lt"/>
                <a:ea typeface="Tahoma" pitchFamily="34" charset="0"/>
                <a:cs typeface="Tahoma" pitchFamily="34" charset="0"/>
              </a:rPr>
              <a:t>contracts</a:t>
            </a:r>
            <a:endParaRPr lang="fi-FI" sz="1600" dirty="0">
              <a:solidFill>
                <a:schemeClr val="bg2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fi-FI" dirty="0">
              <a:solidFill>
                <a:schemeClr val="bg2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34834" name="Picture 4">
            <a:extLst>
              <a:ext uri="{FF2B5EF4-FFF2-40B4-BE49-F238E27FC236}">
                <a16:creationId xmlns:a16="http://schemas.microsoft.com/office/drawing/2014/main" id="{EA6A2421-C8D4-4E1A-A384-9878C41F2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476500"/>
            <a:ext cx="8027988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35" name="Suorakulmio 18">
            <a:extLst>
              <a:ext uri="{FF2B5EF4-FFF2-40B4-BE49-F238E27FC236}">
                <a16:creationId xmlns:a16="http://schemas.microsoft.com/office/drawing/2014/main" id="{6F5B7ECC-DF10-455D-AEBF-FEBF1F390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2950" y="3160596"/>
            <a:ext cx="1113282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lnSpc>
                <a:spcPct val="105000"/>
              </a:lnSpc>
              <a:spcBef>
                <a:spcPts val="85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05000"/>
              </a:lnSpc>
              <a:spcBef>
                <a:spcPts val="563"/>
              </a:spcBef>
              <a:buClr>
                <a:schemeClr val="accent1"/>
              </a:buClr>
              <a:buSzPct val="90000"/>
              <a:buFont typeface="Arial Black" panose="020B0A040201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05000"/>
              </a:lnSpc>
              <a:spcBef>
                <a:spcPts val="563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05000"/>
              </a:lnSpc>
              <a:spcBef>
                <a:spcPts val="563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05000"/>
              </a:lnSpc>
              <a:spcBef>
                <a:spcPts val="563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ts val="563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ts val="563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ts val="563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ts val="563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None/>
            </a:pPr>
            <a:r>
              <a:rPr lang="fi-FI" altLang="fi-FI" sz="1400" dirty="0">
                <a:solidFill>
                  <a:schemeClr val="bg2"/>
                </a:solidFill>
              </a:rPr>
              <a:t>Commercial </a:t>
            </a:r>
            <a:r>
              <a:rPr lang="fi-FI" altLang="fi-FI" sz="1400" dirty="0" err="1">
                <a:solidFill>
                  <a:schemeClr val="bg2"/>
                </a:solidFill>
              </a:rPr>
              <a:t>communication</a:t>
            </a:r>
            <a:r>
              <a:rPr lang="fi-FI" altLang="fi-FI" sz="1400" dirty="0">
                <a:solidFill>
                  <a:schemeClr val="bg2"/>
                </a:solidFill>
              </a:rPr>
              <a:t> </a:t>
            </a:r>
            <a:r>
              <a:rPr lang="fi-FI" altLang="fi-FI" sz="1400" dirty="0">
                <a:solidFill>
                  <a:schemeClr val="bg2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1400" dirty="0">
                <a:solidFill>
                  <a:schemeClr val="bg2"/>
                </a:solidFill>
              </a:rPr>
              <a:t> Consumer </a:t>
            </a:r>
            <a:r>
              <a:rPr lang="fi-FI" altLang="fi-FI" sz="1400" dirty="0" err="1">
                <a:solidFill>
                  <a:schemeClr val="bg2"/>
                </a:solidFill>
              </a:rPr>
              <a:t>rights</a:t>
            </a:r>
            <a:r>
              <a:rPr lang="fi-FI" altLang="fi-FI" sz="1400" dirty="0">
                <a:solidFill>
                  <a:schemeClr val="bg2"/>
                </a:solidFill>
              </a:rPr>
              <a:t> </a:t>
            </a:r>
            <a:r>
              <a:rPr lang="fi-FI" altLang="fi-FI" sz="1400" dirty="0">
                <a:solidFill>
                  <a:schemeClr val="bg2"/>
                </a:solidFill>
                <a:sym typeface="Wingdings" panose="05000000000000000000" pitchFamily="2" charset="2"/>
              </a:rPr>
              <a:t> Personal </a:t>
            </a:r>
            <a:r>
              <a:rPr lang="fi-FI" altLang="fi-FI" sz="1400" dirty="0" err="1">
                <a:solidFill>
                  <a:schemeClr val="bg2"/>
                </a:solidFill>
                <a:sym typeface="Wingdings" panose="05000000000000000000" pitchFamily="2" charset="2"/>
              </a:rPr>
              <a:t>finances</a:t>
            </a:r>
            <a:br>
              <a:rPr lang="fi-FI" altLang="fi-FI" sz="1400" dirty="0">
                <a:solidFill>
                  <a:schemeClr val="bg2"/>
                </a:solidFill>
              </a:rPr>
            </a:br>
            <a:r>
              <a:rPr lang="fi-FI" altLang="fi-FI" sz="1400" dirty="0">
                <a:solidFill>
                  <a:schemeClr val="bg2"/>
                </a:solidFill>
                <a:sym typeface="Wingdings" panose="05000000000000000000" pitchFamily="2" charset="2"/>
              </a:rPr>
              <a:t></a:t>
            </a:r>
            <a:r>
              <a:rPr lang="fi-FI" altLang="fi-FI" sz="1400" dirty="0">
                <a:solidFill>
                  <a:schemeClr val="bg2"/>
                </a:solidFill>
              </a:rPr>
              <a:t> Digital </a:t>
            </a:r>
            <a:r>
              <a:rPr lang="fi-FI" altLang="fi-FI" sz="1400" dirty="0" err="1">
                <a:solidFill>
                  <a:schemeClr val="bg2"/>
                </a:solidFill>
              </a:rPr>
              <a:t>competences</a:t>
            </a:r>
            <a:r>
              <a:rPr lang="fi-FI" altLang="fi-FI" sz="1400" dirty="0">
                <a:solidFill>
                  <a:schemeClr val="bg2"/>
                </a:solidFill>
              </a:rPr>
              <a:t> </a:t>
            </a:r>
            <a:r>
              <a:rPr lang="fi-FI" altLang="fi-FI" sz="1400" dirty="0">
                <a:solidFill>
                  <a:schemeClr val="bg2"/>
                </a:solidFill>
                <a:sym typeface="Wingdings" panose="05000000000000000000" pitchFamily="2" charset="2"/>
              </a:rPr>
              <a:t> </a:t>
            </a:r>
            <a:r>
              <a:rPr lang="fi-FI" altLang="fi-FI" sz="1400" dirty="0" err="1">
                <a:solidFill>
                  <a:schemeClr val="bg2"/>
                </a:solidFill>
                <a:sym typeface="Wingdings" panose="05000000000000000000" pitchFamily="2" charset="2"/>
              </a:rPr>
              <a:t>Sustainability</a:t>
            </a:r>
            <a:endParaRPr lang="fi-FI" altLang="fi-FI" sz="1400" dirty="0"/>
          </a:p>
        </p:txBody>
      </p:sp>
      <p:sp>
        <p:nvSpPr>
          <p:cNvPr id="42" name="Suorakulmio 41">
            <a:extLst>
              <a:ext uri="{FF2B5EF4-FFF2-40B4-BE49-F238E27FC236}">
                <a16:creationId xmlns:a16="http://schemas.microsoft.com/office/drawing/2014/main" id="{9745225E-D97B-46E0-9943-9E27887E5FF1}"/>
              </a:ext>
            </a:extLst>
          </p:cNvPr>
          <p:cNvSpPr/>
          <p:nvPr/>
        </p:nvSpPr>
        <p:spPr>
          <a:xfrm>
            <a:off x="5324475" y="5465763"/>
            <a:ext cx="1403350" cy="360362"/>
          </a:xfrm>
          <a:prstGeom prst="rect">
            <a:avLst/>
          </a:prstGeom>
          <a:solidFill>
            <a:srgbClr val="FFC000"/>
          </a:solidFill>
        </p:spPr>
        <p:txBody>
          <a:bodyPr lIns="36000" tIns="36000" rIns="0" bIns="36000" anchor="b"/>
          <a:lstStyle/>
          <a:p>
            <a:pPr algn="ctr">
              <a:defRPr/>
            </a:pPr>
            <a:r>
              <a:rPr lang="fi-FI" sz="1600" dirty="0" err="1">
                <a:solidFill>
                  <a:schemeClr val="bg2">
                    <a:lumMod val="5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Usage</a:t>
            </a:r>
            <a:endParaRPr lang="fi-FI" sz="1600" dirty="0">
              <a:solidFill>
                <a:schemeClr val="bg2">
                  <a:lumMod val="50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Suorakulmio 42">
            <a:extLst>
              <a:ext uri="{FF2B5EF4-FFF2-40B4-BE49-F238E27FC236}">
                <a16:creationId xmlns:a16="http://schemas.microsoft.com/office/drawing/2014/main" id="{9D3C6ED9-2EFD-484C-A965-BCDBA545B591}"/>
              </a:ext>
            </a:extLst>
          </p:cNvPr>
          <p:cNvSpPr/>
          <p:nvPr/>
        </p:nvSpPr>
        <p:spPr>
          <a:xfrm>
            <a:off x="6742112" y="5464968"/>
            <a:ext cx="1524000" cy="359570"/>
          </a:xfrm>
          <a:prstGeom prst="rect">
            <a:avLst/>
          </a:prstGeom>
          <a:solidFill>
            <a:srgbClr val="FFC000"/>
          </a:solidFill>
        </p:spPr>
        <p:txBody>
          <a:bodyPr lIns="36000" tIns="36000" rIns="36000" bIns="36000" anchor="b"/>
          <a:lstStyle/>
          <a:p>
            <a:pPr algn="ctr">
              <a:defRPr/>
            </a:pPr>
            <a:br>
              <a:rPr lang="fi-FI" dirty="0">
                <a:solidFill>
                  <a:schemeClr val="bg2">
                    <a:lumMod val="5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fi-FI" sz="1600" dirty="0" err="1">
                <a:solidFill>
                  <a:schemeClr val="bg2">
                    <a:lumMod val="5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Judgemen</a:t>
            </a:r>
            <a:r>
              <a:rPr lang="fi-FI" dirty="0" err="1">
                <a:solidFill>
                  <a:schemeClr val="bg2">
                    <a:lumMod val="5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t</a:t>
            </a:r>
            <a:r>
              <a:rPr lang="fi-FI" dirty="0">
                <a:solidFill>
                  <a:schemeClr val="bg2">
                    <a:lumMod val="5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44" name="Suorakulmio 43">
            <a:extLst>
              <a:ext uri="{FF2B5EF4-FFF2-40B4-BE49-F238E27FC236}">
                <a16:creationId xmlns:a16="http://schemas.microsoft.com/office/drawing/2014/main" id="{C6F1C2A1-E864-40B6-8B2A-8A6D545E297C}"/>
              </a:ext>
            </a:extLst>
          </p:cNvPr>
          <p:cNvSpPr/>
          <p:nvPr/>
        </p:nvSpPr>
        <p:spPr>
          <a:xfrm>
            <a:off x="3786188" y="5467350"/>
            <a:ext cx="1538286" cy="358775"/>
          </a:xfrm>
          <a:prstGeom prst="rect">
            <a:avLst/>
          </a:prstGeom>
          <a:solidFill>
            <a:srgbClr val="FFC000"/>
          </a:solidFill>
        </p:spPr>
        <p:txBody>
          <a:bodyPr lIns="36000" tIns="36000" rIns="36000" bIns="36000" anchor="b"/>
          <a:lstStyle/>
          <a:p>
            <a:pPr algn="ctr">
              <a:defRPr/>
            </a:pPr>
            <a:br>
              <a:rPr lang="fi-FI" dirty="0">
                <a:solidFill>
                  <a:schemeClr val="bg2">
                    <a:lumMod val="5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fi-FI" sz="1600" dirty="0" err="1">
                <a:solidFill>
                  <a:schemeClr val="bg2">
                    <a:lumMod val="5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Usage</a:t>
            </a:r>
            <a:endParaRPr lang="fi-FI" sz="1600" dirty="0">
              <a:solidFill>
                <a:schemeClr val="bg2">
                  <a:lumMod val="50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Suorakulmio 44">
            <a:extLst>
              <a:ext uri="{FF2B5EF4-FFF2-40B4-BE49-F238E27FC236}">
                <a16:creationId xmlns:a16="http://schemas.microsoft.com/office/drawing/2014/main" id="{A9801199-52B4-4645-A74A-3F8587A81E74}"/>
              </a:ext>
            </a:extLst>
          </p:cNvPr>
          <p:cNvSpPr/>
          <p:nvPr/>
        </p:nvSpPr>
        <p:spPr>
          <a:xfrm>
            <a:off x="2220913" y="5465763"/>
            <a:ext cx="1598613" cy="358775"/>
          </a:xfrm>
          <a:prstGeom prst="rect">
            <a:avLst/>
          </a:prstGeom>
          <a:solidFill>
            <a:srgbClr val="FFC000"/>
          </a:solidFill>
        </p:spPr>
        <p:txBody>
          <a:bodyPr lIns="36000" tIns="36000" rIns="36000" bIns="36000" anchor="b"/>
          <a:lstStyle/>
          <a:p>
            <a:pPr algn="ctr">
              <a:defRPr/>
            </a:pPr>
            <a:r>
              <a:rPr lang="fi-FI" sz="1600" dirty="0" err="1">
                <a:solidFill>
                  <a:schemeClr val="bg2">
                    <a:lumMod val="5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Payment</a:t>
            </a:r>
            <a:endParaRPr lang="fi-FI" sz="1600" dirty="0">
              <a:solidFill>
                <a:schemeClr val="bg2">
                  <a:lumMod val="50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Suorakulmio 45">
            <a:extLst>
              <a:ext uri="{FF2B5EF4-FFF2-40B4-BE49-F238E27FC236}">
                <a16:creationId xmlns:a16="http://schemas.microsoft.com/office/drawing/2014/main" id="{0E4BF073-B1AC-4DE5-A892-B3F1FF65E068}"/>
              </a:ext>
            </a:extLst>
          </p:cNvPr>
          <p:cNvSpPr/>
          <p:nvPr/>
        </p:nvSpPr>
        <p:spPr>
          <a:xfrm>
            <a:off x="803275" y="4902200"/>
            <a:ext cx="1403350" cy="925513"/>
          </a:xfrm>
          <a:prstGeom prst="rect">
            <a:avLst/>
          </a:prstGeom>
          <a:solidFill>
            <a:srgbClr val="FFC000"/>
          </a:solidFill>
        </p:spPr>
        <p:txBody>
          <a:bodyPr lIns="36000" tIns="36000" rIns="36000" bIns="36000" anchor="b"/>
          <a:lstStyle/>
          <a:p>
            <a:pPr algn="ctr">
              <a:defRPr/>
            </a:pPr>
            <a:r>
              <a:rPr lang="fi-FI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Product and </a:t>
            </a:r>
            <a:r>
              <a:rPr lang="fi-FI" sz="1600" dirty="0" err="1">
                <a:solidFill>
                  <a:schemeClr val="bg2">
                    <a:lumMod val="5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service</a:t>
            </a:r>
            <a:r>
              <a:rPr lang="fi-FI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fi-FI" sz="1600" dirty="0" err="1">
                <a:solidFill>
                  <a:schemeClr val="bg2">
                    <a:lumMod val="5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comparation</a:t>
            </a:r>
            <a:endParaRPr lang="fi-FI" sz="1600" dirty="0">
              <a:solidFill>
                <a:schemeClr val="bg2">
                  <a:lumMod val="50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999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90A06D-55FC-4BC2-9C8A-47052FAB2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Curriculum 2016</a:t>
            </a:r>
            <a:br>
              <a:rPr lang="en-US" dirty="0"/>
            </a:b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3CFAD39-26FE-4D9E-8A19-C1AA24371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0365-44C5-496F-867E-86A785B159A2}" type="datetime1">
              <a:rPr lang="fi-FI" smtClean="0"/>
              <a:pPr/>
              <a:t>16.11.2018</a:t>
            </a:fld>
            <a:endParaRPr lang="en-US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E4A7D15-A12E-4432-9236-FA56EC8113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76A6C3-B7D4-46CA-B591-53665D1E4B3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9DA76FD-6ECA-4FA7-B9A4-18F21C7FB0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Esityksen otsikko</a:t>
            </a:r>
            <a:endParaRPr lang="en-US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6462BAA-634B-45A9-B258-5A003E835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14" y="964814"/>
            <a:ext cx="5519636" cy="5483242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D5692DA2-B72A-4DCB-AB2B-CEB9849FF492}"/>
              </a:ext>
            </a:extLst>
          </p:cNvPr>
          <p:cNvSpPr txBox="1"/>
          <p:nvPr/>
        </p:nvSpPr>
        <p:spPr>
          <a:xfrm>
            <a:off x="5366480" y="6229350"/>
            <a:ext cx="1285779" cy="72741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fi-FI" sz="1300" b="1" dirty="0" err="1">
                <a:solidFill>
                  <a:schemeClr val="tx2"/>
                </a:solidFill>
              </a:rPr>
              <a:t>Source</a:t>
            </a:r>
            <a:r>
              <a:rPr lang="fi-FI" sz="1300" b="1" dirty="0">
                <a:solidFill>
                  <a:schemeClr val="tx2"/>
                </a:solidFill>
              </a:rPr>
              <a:t>: National </a:t>
            </a:r>
            <a:r>
              <a:rPr lang="fi-FI" sz="1300" b="1" dirty="0" err="1">
                <a:solidFill>
                  <a:schemeClr val="tx2"/>
                </a:solidFill>
              </a:rPr>
              <a:t>board</a:t>
            </a:r>
            <a:r>
              <a:rPr lang="fi-FI" sz="1300" b="1" dirty="0">
                <a:solidFill>
                  <a:schemeClr val="tx2"/>
                </a:solidFill>
              </a:rPr>
              <a:t> of </a:t>
            </a:r>
            <a:r>
              <a:rPr lang="fi-FI" sz="1300" b="1" dirty="0" err="1">
                <a:solidFill>
                  <a:schemeClr val="tx2"/>
                </a:solidFill>
              </a:rPr>
              <a:t>education</a:t>
            </a:r>
            <a:endParaRPr lang="fi-FI" sz="13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84819"/>
      </p:ext>
    </p:extLst>
  </p:cSld>
  <p:clrMapOvr>
    <a:masterClrMapping/>
  </p:clrMapOvr>
</p:sld>
</file>

<file path=ppt/theme/theme1.xml><?xml version="1.0" encoding="utf-8"?>
<a:theme xmlns:a="http://schemas.openxmlformats.org/drawingml/2006/main" name="KIVI-2012">
  <a:themeElements>
    <a:clrScheme name="KKV">
      <a:dk1>
        <a:srgbClr val="000000"/>
      </a:dk1>
      <a:lt1>
        <a:srgbClr val="DFF2FD"/>
      </a:lt1>
      <a:dk2>
        <a:srgbClr val="164194"/>
      </a:dk2>
      <a:lt2>
        <a:srgbClr val="FFFFFF"/>
      </a:lt2>
      <a:accent1>
        <a:srgbClr val="008FCB"/>
      </a:accent1>
      <a:accent2>
        <a:srgbClr val="5BC5F1"/>
      </a:accent2>
      <a:accent3>
        <a:srgbClr val="A1DAF8"/>
      </a:accent3>
      <a:accent4>
        <a:srgbClr val="7DC52D"/>
      </a:accent4>
      <a:accent5>
        <a:srgbClr val="B81570"/>
      </a:accent5>
      <a:accent6>
        <a:srgbClr val="D6E600"/>
      </a:accent6>
      <a:hlink>
        <a:srgbClr val="00A9C1"/>
      </a:hlink>
      <a:folHlink>
        <a:srgbClr val="88BB6F"/>
      </a:folHlink>
    </a:clrScheme>
    <a:fontScheme name="Kilpailuviraston PowerPoint fonttite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127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300" b="1"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KIVI-2012</Template>
  <TotalTime>2168</TotalTime>
  <Words>451</Words>
  <Application>Microsoft Office PowerPoint</Application>
  <PresentationFormat>Näytössä katseltava diaesitys (4:3)</PresentationFormat>
  <Paragraphs>127</Paragraphs>
  <Slides>12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Arial Black</vt:lpstr>
      <vt:lpstr>Calibri</vt:lpstr>
      <vt:lpstr>Tahoma</vt:lpstr>
      <vt:lpstr>Wingdings</vt:lpstr>
      <vt:lpstr>KIVI-2012</vt:lpstr>
      <vt:lpstr>Importance of Consumer Education – current situation: Consumer education in Finland </vt:lpstr>
      <vt:lpstr>FCCA promote and implement consumer advocacy and education</vt:lpstr>
      <vt:lpstr>PowerPoint-esitys</vt:lpstr>
      <vt:lpstr>Smart home as consuming environment</vt:lpstr>
      <vt:lpstr>The framework for CE</vt:lpstr>
      <vt:lpstr>The Digital competences at market </vt:lpstr>
      <vt:lpstr>The purchasing path follows the consumer logic </vt:lpstr>
      <vt:lpstr>Consuming process – purchasing path</vt:lpstr>
      <vt:lpstr> Curriculum 2016 </vt:lpstr>
      <vt:lpstr>Excamples of our activities for CE</vt:lpstr>
      <vt:lpstr>Social media for teachers and experts</vt:lpstr>
      <vt:lpstr>Thank you for your attention!</vt:lpstr>
    </vt:vector>
  </TitlesOfParts>
  <Company>KILPAILUVIRASTO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otsikko</dc:title>
  <dc:creator>Antti Hovila</dc:creator>
  <cp:lastModifiedBy>Mäntylä Taina</cp:lastModifiedBy>
  <cp:revision>138</cp:revision>
  <cp:lastPrinted>2018-11-12T06:46:43Z</cp:lastPrinted>
  <dcterms:created xsi:type="dcterms:W3CDTF">2012-05-24T11:09:15Z</dcterms:created>
  <dcterms:modified xsi:type="dcterms:W3CDTF">2018-11-16T15:56:29Z</dcterms:modified>
</cp:coreProperties>
</file>